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4"/>
  </p:notesMasterIdLst>
  <p:handoutMasterIdLst>
    <p:handoutMasterId r:id="rId35"/>
  </p:handoutMasterIdLst>
  <p:sldIdLst>
    <p:sldId id="386" r:id="rId2"/>
    <p:sldId id="422" r:id="rId3"/>
    <p:sldId id="390" r:id="rId4"/>
    <p:sldId id="421" r:id="rId5"/>
    <p:sldId id="391" r:id="rId6"/>
    <p:sldId id="273" r:id="rId7"/>
    <p:sldId id="260" r:id="rId8"/>
    <p:sldId id="263" r:id="rId9"/>
    <p:sldId id="395" r:id="rId10"/>
    <p:sldId id="394" r:id="rId11"/>
    <p:sldId id="264" r:id="rId12"/>
    <p:sldId id="398" r:id="rId13"/>
    <p:sldId id="400" r:id="rId14"/>
    <p:sldId id="415" r:id="rId15"/>
    <p:sldId id="399" r:id="rId16"/>
    <p:sldId id="418" r:id="rId17"/>
    <p:sldId id="396" r:id="rId18"/>
    <p:sldId id="403" r:id="rId19"/>
    <p:sldId id="279" r:id="rId20"/>
    <p:sldId id="405" r:id="rId21"/>
    <p:sldId id="417" r:id="rId22"/>
    <p:sldId id="276" r:id="rId23"/>
    <p:sldId id="414" r:id="rId24"/>
    <p:sldId id="408" r:id="rId25"/>
    <p:sldId id="409" r:id="rId26"/>
    <p:sldId id="413" r:id="rId27"/>
    <p:sldId id="410" r:id="rId28"/>
    <p:sldId id="419" r:id="rId29"/>
    <p:sldId id="282" r:id="rId30"/>
    <p:sldId id="283" r:id="rId31"/>
    <p:sldId id="420" r:id="rId32"/>
    <p:sldId id="39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928"/>
    <p:restoredTop sz="92857"/>
  </p:normalViewPr>
  <p:slideViewPr>
    <p:cSldViewPr snapToGrid="0" snapToObjects="1">
      <p:cViewPr varScale="1">
        <p:scale>
          <a:sx n="117" d="100"/>
          <a:sy n="117" d="100"/>
        </p:scale>
        <p:origin x="176"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B6C364-000F-B14E-8E06-133DB2D8C4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83C3EC1-3552-BF4A-9C44-6E20A7F009F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BB3A99-E048-7545-8919-EFFC599F11E3}" type="datetimeFigureOut">
              <a:rPr lang="en-US" smtClean="0"/>
              <a:t>3/10/21</a:t>
            </a:fld>
            <a:endParaRPr lang="en-US"/>
          </a:p>
        </p:txBody>
      </p:sp>
      <p:sp>
        <p:nvSpPr>
          <p:cNvPr id="4" name="Footer Placeholder 3">
            <a:extLst>
              <a:ext uri="{FF2B5EF4-FFF2-40B4-BE49-F238E27FC236}">
                <a16:creationId xmlns:a16="http://schemas.microsoft.com/office/drawing/2014/main" id="{58A6F078-2053-2148-9AEA-5B6706A8288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F7A317B-1D58-B84B-9DC6-0D2E7EE5B22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C22B43-0C0E-DD49-B9F6-6BE6F76069A5}" type="slidenum">
              <a:rPr lang="en-US" smtClean="0"/>
              <a:t>‹#›</a:t>
            </a:fld>
            <a:endParaRPr lang="en-US"/>
          </a:p>
        </p:txBody>
      </p:sp>
    </p:spTree>
    <p:extLst>
      <p:ext uri="{BB962C8B-B14F-4D97-AF65-F5344CB8AC3E}">
        <p14:creationId xmlns:p14="http://schemas.microsoft.com/office/powerpoint/2010/main" val="30336007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57618C-A62F-AF4D-861C-B7C1D387CF95}" type="datetimeFigureOut">
              <a:rPr lang="en-US" smtClean="0"/>
              <a:t>3/10/21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4581BD-B0C4-5D4D-A73A-47D294BAEAD4}" type="slidenum">
              <a:rPr lang="en-US" smtClean="0"/>
              <a:t>‹#›</a:t>
            </a:fld>
            <a:endParaRPr lang="en-US"/>
          </a:p>
        </p:txBody>
      </p:sp>
    </p:spTree>
    <p:extLst>
      <p:ext uri="{BB962C8B-B14F-4D97-AF65-F5344CB8AC3E}">
        <p14:creationId xmlns:p14="http://schemas.microsoft.com/office/powerpoint/2010/main" val="517714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026">
            <a:extLst>
              <a:ext uri="{FF2B5EF4-FFF2-40B4-BE49-F238E27FC236}">
                <a16:creationId xmlns:a16="http://schemas.microsoft.com/office/drawing/2014/main" id="{73D029D0-D0A5-B848-B59B-398C526206E0}"/>
              </a:ext>
            </a:extLst>
          </p:cNvPr>
          <p:cNvSpPr>
            <a:spLocks noGrp="1" noRot="1" noChangeAspect="1" noChangeArrowheads="1" noTextEdit="1"/>
          </p:cNvSpPr>
          <p:nvPr>
            <p:ph type="sldImg"/>
          </p:nvPr>
        </p:nvSpPr>
        <p:spPr>
          <a:ln/>
        </p:spPr>
      </p:sp>
      <p:sp>
        <p:nvSpPr>
          <p:cNvPr id="15363" name="Rectangle 1027">
            <a:extLst>
              <a:ext uri="{FF2B5EF4-FFF2-40B4-BE49-F238E27FC236}">
                <a16:creationId xmlns:a16="http://schemas.microsoft.com/office/drawing/2014/main" id="{4D0D0B9B-DF99-7F4D-885E-EFD7CCEEBFEF}"/>
              </a:ext>
            </a:extLst>
          </p:cNvPr>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a:latin typeface="Calibri" charset="0"/>
              <a:cs typeface="+mn-cs"/>
            </a:endParaRPr>
          </a:p>
        </p:txBody>
      </p:sp>
    </p:spTree>
    <p:extLst>
      <p:ext uri="{BB962C8B-B14F-4D97-AF65-F5344CB8AC3E}">
        <p14:creationId xmlns:p14="http://schemas.microsoft.com/office/powerpoint/2010/main" val="2530861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4581BD-B0C4-5D4D-A73A-47D294BAEAD4}" type="slidenum">
              <a:rPr lang="en-US" smtClean="0"/>
              <a:t>2</a:t>
            </a:fld>
            <a:endParaRPr lang="en-US"/>
          </a:p>
        </p:txBody>
      </p:sp>
    </p:spTree>
    <p:extLst>
      <p:ext uri="{BB962C8B-B14F-4D97-AF65-F5344CB8AC3E}">
        <p14:creationId xmlns:p14="http://schemas.microsoft.com/office/powerpoint/2010/main" val="1454284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4581BD-B0C4-5D4D-A73A-47D294BAEAD4}" type="slidenum">
              <a:rPr lang="en-US" smtClean="0"/>
              <a:t>4</a:t>
            </a:fld>
            <a:endParaRPr lang="en-US"/>
          </a:p>
        </p:txBody>
      </p:sp>
    </p:spTree>
    <p:extLst>
      <p:ext uri="{BB962C8B-B14F-4D97-AF65-F5344CB8AC3E}">
        <p14:creationId xmlns:p14="http://schemas.microsoft.com/office/powerpoint/2010/main" val="2595813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4581BD-B0C4-5D4D-A73A-47D294BAEAD4}" type="slidenum">
              <a:rPr lang="en-US" smtClean="0"/>
              <a:t>10</a:t>
            </a:fld>
            <a:endParaRPr lang="en-US"/>
          </a:p>
        </p:txBody>
      </p:sp>
    </p:spTree>
    <p:extLst>
      <p:ext uri="{BB962C8B-B14F-4D97-AF65-F5344CB8AC3E}">
        <p14:creationId xmlns:p14="http://schemas.microsoft.com/office/powerpoint/2010/main" val="4097547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4581BD-B0C4-5D4D-A73A-47D294BAEAD4}" type="slidenum">
              <a:rPr lang="en-US" smtClean="0"/>
              <a:t>11</a:t>
            </a:fld>
            <a:endParaRPr lang="en-US"/>
          </a:p>
        </p:txBody>
      </p:sp>
    </p:spTree>
    <p:extLst>
      <p:ext uri="{BB962C8B-B14F-4D97-AF65-F5344CB8AC3E}">
        <p14:creationId xmlns:p14="http://schemas.microsoft.com/office/powerpoint/2010/main" val="1289594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4581BD-B0C4-5D4D-A73A-47D294BAEAD4}" type="slidenum">
              <a:rPr lang="en-US" smtClean="0"/>
              <a:t>22</a:t>
            </a:fld>
            <a:endParaRPr lang="en-US"/>
          </a:p>
        </p:txBody>
      </p:sp>
    </p:spTree>
    <p:extLst>
      <p:ext uri="{BB962C8B-B14F-4D97-AF65-F5344CB8AC3E}">
        <p14:creationId xmlns:p14="http://schemas.microsoft.com/office/powerpoint/2010/main" val="2092415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A6734-084B-ED49-A063-E8E9E137012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50987B-ED72-5243-B332-3FCA07089C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198B70-AF16-EE4F-B11E-DA46035E18A6}"/>
              </a:ext>
            </a:extLst>
          </p:cNvPr>
          <p:cNvSpPr>
            <a:spLocks noGrp="1"/>
          </p:cNvSpPr>
          <p:nvPr>
            <p:ph type="dt" sz="half" idx="10"/>
          </p:nvPr>
        </p:nvSpPr>
        <p:spPr/>
        <p:txBody>
          <a:bodyPr/>
          <a:lstStyle/>
          <a:p>
            <a:fld id="{BD7C9890-3072-CE45-B116-87AA41701B8C}" type="datetime1">
              <a:rPr lang="en-CA" smtClean="0"/>
              <a:t>2021-03-10</a:t>
            </a:fld>
            <a:endParaRPr lang="en-US"/>
          </a:p>
        </p:txBody>
      </p:sp>
      <p:sp>
        <p:nvSpPr>
          <p:cNvPr id="5" name="Footer Placeholder 4">
            <a:extLst>
              <a:ext uri="{FF2B5EF4-FFF2-40B4-BE49-F238E27FC236}">
                <a16:creationId xmlns:a16="http://schemas.microsoft.com/office/drawing/2014/main" id="{86441B81-198D-E949-AE3C-0E31EC5F40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427FA7-9D64-9148-968D-31E5B5970DDF}"/>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2457953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78052-25EF-6148-8890-BF6C4854EB4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90A4EF-2B66-7443-9F3A-983A0231C3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DEC2F7-D975-254E-89A0-6B4FF62C4972}"/>
              </a:ext>
            </a:extLst>
          </p:cNvPr>
          <p:cNvSpPr>
            <a:spLocks noGrp="1"/>
          </p:cNvSpPr>
          <p:nvPr>
            <p:ph type="dt" sz="half" idx="10"/>
          </p:nvPr>
        </p:nvSpPr>
        <p:spPr/>
        <p:txBody>
          <a:bodyPr/>
          <a:lstStyle/>
          <a:p>
            <a:fld id="{A281C107-6938-6A47-AFEC-85E927661272}" type="datetime1">
              <a:rPr lang="en-CA" smtClean="0"/>
              <a:t>2021-03-10</a:t>
            </a:fld>
            <a:endParaRPr lang="en-US"/>
          </a:p>
        </p:txBody>
      </p:sp>
      <p:sp>
        <p:nvSpPr>
          <p:cNvPr id="5" name="Footer Placeholder 4">
            <a:extLst>
              <a:ext uri="{FF2B5EF4-FFF2-40B4-BE49-F238E27FC236}">
                <a16:creationId xmlns:a16="http://schemas.microsoft.com/office/drawing/2014/main" id="{8AAC2588-1895-BE4C-B603-13DE9E91B9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0464EA-EFC4-E84E-A9B3-D16A15F28531}"/>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3049418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798852F-A7F5-D743-AB05-FFD14F065B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780D7D7-0BF5-0A4C-B6C0-0C185C7E15D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563557-7625-F84A-9B7E-15B3EACF710E}"/>
              </a:ext>
            </a:extLst>
          </p:cNvPr>
          <p:cNvSpPr>
            <a:spLocks noGrp="1"/>
          </p:cNvSpPr>
          <p:nvPr>
            <p:ph type="dt" sz="half" idx="10"/>
          </p:nvPr>
        </p:nvSpPr>
        <p:spPr/>
        <p:txBody>
          <a:bodyPr/>
          <a:lstStyle/>
          <a:p>
            <a:fld id="{97BE212C-1192-8041-AA86-C06B608D5929}" type="datetime1">
              <a:rPr lang="en-CA" smtClean="0"/>
              <a:t>2021-03-10</a:t>
            </a:fld>
            <a:endParaRPr lang="en-US"/>
          </a:p>
        </p:txBody>
      </p:sp>
      <p:sp>
        <p:nvSpPr>
          <p:cNvPr id="5" name="Footer Placeholder 4">
            <a:extLst>
              <a:ext uri="{FF2B5EF4-FFF2-40B4-BE49-F238E27FC236}">
                <a16:creationId xmlns:a16="http://schemas.microsoft.com/office/drawing/2014/main" id="{D635136B-6AB6-CB4E-93F3-2BC2A6068D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6787CF-A034-AE49-8722-36981A7BA112}"/>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3709723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0A5C8-EFBD-F741-94BD-90AF43A561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36D43E-1DDF-8946-9FD9-3972CB26EF4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B88A6C-E94E-CA4A-A56D-ADC8474CAD3E}"/>
              </a:ext>
            </a:extLst>
          </p:cNvPr>
          <p:cNvSpPr>
            <a:spLocks noGrp="1"/>
          </p:cNvSpPr>
          <p:nvPr>
            <p:ph type="dt" sz="half" idx="10"/>
          </p:nvPr>
        </p:nvSpPr>
        <p:spPr/>
        <p:txBody>
          <a:bodyPr/>
          <a:lstStyle/>
          <a:p>
            <a:fld id="{E1B861D6-80B2-3545-BAB1-D24824A242D8}" type="datetime1">
              <a:rPr lang="en-CA" smtClean="0"/>
              <a:t>2021-03-10</a:t>
            </a:fld>
            <a:endParaRPr lang="en-US"/>
          </a:p>
        </p:txBody>
      </p:sp>
      <p:sp>
        <p:nvSpPr>
          <p:cNvPr id="5" name="Footer Placeholder 4">
            <a:extLst>
              <a:ext uri="{FF2B5EF4-FFF2-40B4-BE49-F238E27FC236}">
                <a16:creationId xmlns:a16="http://schemas.microsoft.com/office/drawing/2014/main" id="{F4448AEA-4F87-BD4C-B2E9-9E994B315D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558889-353F-2448-837A-BBA4E7A9C3A9}"/>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403751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A0435-0341-A143-9CEB-1B6A9206F36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2DADCBD-09A7-8549-B28C-376ED13E0E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B62D3CC-ACAD-A041-B372-A7002FA08B97}"/>
              </a:ext>
            </a:extLst>
          </p:cNvPr>
          <p:cNvSpPr>
            <a:spLocks noGrp="1"/>
          </p:cNvSpPr>
          <p:nvPr>
            <p:ph type="dt" sz="half" idx="10"/>
          </p:nvPr>
        </p:nvSpPr>
        <p:spPr/>
        <p:txBody>
          <a:bodyPr/>
          <a:lstStyle/>
          <a:p>
            <a:fld id="{E74503CF-DA9A-114B-82CA-0FD2E3B1AADD}" type="datetime1">
              <a:rPr lang="en-CA" smtClean="0"/>
              <a:t>2021-03-10</a:t>
            </a:fld>
            <a:endParaRPr lang="en-US"/>
          </a:p>
        </p:txBody>
      </p:sp>
      <p:sp>
        <p:nvSpPr>
          <p:cNvPr id="5" name="Footer Placeholder 4">
            <a:extLst>
              <a:ext uri="{FF2B5EF4-FFF2-40B4-BE49-F238E27FC236}">
                <a16:creationId xmlns:a16="http://schemas.microsoft.com/office/drawing/2014/main" id="{D2D04A89-5B38-9649-804B-FDDCA81D15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4E1B5A-44E7-4C49-8919-D6817F858409}"/>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2916617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FF8D6-0693-5745-88AB-6DD3B23C69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1E0F562-48F6-2D46-9C55-FC9A1E1775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113EF8A-72C6-5048-B9D4-7E541057670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1FC766-7F2B-DD4A-A4DC-A3F34529EA06}"/>
              </a:ext>
            </a:extLst>
          </p:cNvPr>
          <p:cNvSpPr>
            <a:spLocks noGrp="1"/>
          </p:cNvSpPr>
          <p:nvPr>
            <p:ph type="dt" sz="half" idx="10"/>
          </p:nvPr>
        </p:nvSpPr>
        <p:spPr/>
        <p:txBody>
          <a:bodyPr/>
          <a:lstStyle/>
          <a:p>
            <a:fld id="{F125EC4E-2DBF-A84F-B637-1035FA6061A1}" type="datetime1">
              <a:rPr lang="en-CA" smtClean="0"/>
              <a:t>2021-03-10</a:t>
            </a:fld>
            <a:endParaRPr lang="en-US"/>
          </a:p>
        </p:txBody>
      </p:sp>
      <p:sp>
        <p:nvSpPr>
          <p:cNvPr id="6" name="Footer Placeholder 5">
            <a:extLst>
              <a:ext uri="{FF2B5EF4-FFF2-40B4-BE49-F238E27FC236}">
                <a16:creationId xmlns:a16="http://schemas.microsoft.com/office/drawing/2014/main" id="{A62669C4-917B-C342-8607-84AD06DACD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43F936-9939-D548-91B8-800F2A526F5B}"/>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396307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1F7BB-B4CA-7747-B475-2214F869699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38A53A3-5062-C542-9A90-478A95FF7C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904DF1-7498-9D4D-88E1-D7ED31F43A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7F4867-9522-7B49-8835-5617135ACA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E5EFC4-0457-6644-919E-3CFB4CC6C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9A5623-421C-744E-B2BE-013C3627F85D}"/>
              </a:ext>
            </a:extLst>
          </p:cNvPr>
          <p:cNvSpPr>
            <a:spLocks noGrp="1"/>
          </p:cNvSpPr>
          <p:nvPr>
            <p:ph type="dt" sz="half" idx="10"/>
          </p:nvPr>
        </p:nvSpPr>
        <p:spPr/>
        <p:txBody>
          <a:bodyPr/>
          <a:lstStyle/>
          <a:p>
            <a:fld id="{63AD660C-5F02-BB48-BA36-27C1C3BF620A}" type="datetime1">
              <a:rPr lang="en-CA" smtClean="0"/>
              <a:t>2021-03-10</a:t>
            </a:fld>
            <a:endParaRPr lang="en-US"/>
          </a:p>
        </p:txBody>
      </p:sp>
      <p:sp>
        <p:nvSpPr>
          <p:cNvPr id="8" name="Footer Placeholder 7">
            <a:extLst>
              <a:ext uri="{FF2B5EF4-FFF2-40B4-BE49-F238E27FC236}">
                <a16:creationId xmlns:a16="http://schemas.microsoft.com/office/drawing/2014/main" id="{E8F5DA32-3078-A246-A50A-10B6C591FE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1FC900-A56B-FD47-A8E7-D5BC5A85D4E3}"/>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1073995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F16AD-7762-1F4F-B611-88EF54FE86E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AF4A939-124D-D94D-A6C1-FDA706A60068}"/>
              </a:ext>
            </a:extLst>
          </p:cNvPr>
          <p:cNvSpPr>
            <a:spLocks noGrp="1"/>
          </p:cNvSpPr>
          <p:nvPr>
            <p:ph type="dt" sz="half" idx="10"/>
          </p:nvPr>
        </p:nvSpPr>
        <p:spPr/>
        <p:txBody>
          <a:bodyPr/>
          <a:lstStyle/>
          <a:p>
            <a:fld id="{6DF71AC6-69A3-704B-961C-D59A9E7D2326}" type="datetime1">
              <a:rPr lang="en-CA" smtClean="0"/>
              <a:t>2021-03-10</a:t>
            </a:fld>
            <a:endParaRPr lang="en-US"/>
          </a:p>
        </p:txBody>
      </p:sp>
      <p:sp>
        <p:nvSpPr>
          <p:cNvPr id="4" name="Footer Placeholder 3">
            <a:extLst>
              <a:ext uri="{FF2B5EF4-FFF2-40B4-BE49-F238E27FC236}">
                <a16:creationId xmlns:a16="http://schemas.microsoft.com/office/drawing/2014/main" id="{F7C9834F-E831-7940-AE1C-6F81720927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EEC569-DB4F-EC4A-B0A5-9AA2C9DC0EDC}"/>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3748467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1A156D-A22B-9047-8F38-7B9A8CA2B8F1}"/>
              </a:ext>
            </a:extLst>
          </p:cNvPr>
          <p:cNvSpPr>
            <a:spLocks noGrp="1"/>
          </p:cNvSpPr>
          <p:nvPr>
            <p:ph type="dt" sz="half" idx="10"/>
          </p:nvPr>
        </p:nvSpPr>
        <p:spPr/>
        <p:txBody>
          <a:bodyPr/>
          <a:lstStyle/>
          <a:p>
            <a:fld id="{1E551EFA-467B-DF44-AE1E-3B154600F559}" type="datetime1">
              <a:rPr lang="en-CA" smtClean="0"/>
              <a:t>2021-03-10</a:t>
            </a:fld>
            <a:endParaRPr lang="en-US"/>
          </a:p>
        </p:txBody>
      </p:sp>
      <p:sp>
        <p:nvSpPr>
          <p:cNvPr id="3" name="Footer Placeholder 2">
            <a:extLst>
              <a:ext uri="{FF2B5EF4-FFF2-40B4-BE49-F238E27FC236}">
                <a16:creationId xmlns:a16="http://schemas.microsoft.com/office/drawing/2014/main" id="{27905E0C-028D-BA42-A78F-BCE2F932CB6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8515A30-7AA5-1D47-988A-99A927F6A595}"/>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751062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8B78E-3B10-2845-831E-77F32B878B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A632BC9-6706-CC4A-8CBB-61849E7951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8D0518-6B97-DE48-A25B-A9B2DE68DD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E03881-9898-584A-B5F2-ADD5D8C64193}"/>
              </a:ext>
            </a:extLst>
          </p:cNvPr>
          <p:cNvSpPr>
            <a:spLocks noGrp="1"/>
          </p:cNvSpPr>
          <p:nvPr>
            <p:ph type="dt" sz="half" idx="10"/>
          </p:nvPr>
        </p:nvSpPr>
        <p:spPr/>
        <p:txBody>
          <a:bodyPr/>
          <a:lstStyle/>
          <a:p>
            <a:fld id="{8508CD7A-D1C8-A646-AF56-EE0243E71C86}" type="datetime1">
              <a:rPr lang="en-CA" smtClean="0"/>
              <a:t>2021-03-10</a:t>
            </a:fld>
            <a:endParaRPr lang="en-US"/>
          </a:p>
        </p:txBody>
      </p:sp>
      <p:sp>
        <p:nvSpPr>
          <p:cNvPr id="6" name="Footer Placeholder 5">
            <a:extLst>
              <a:ext uri="{FF2B5EF4-FFF2-40B4-BE49-F238E27FC236}">
                <a16:creationId xmlns:a16="http://schemas.microsoft.com/office/drawing/2014/main" id="{A2E94226-4C11-4744-913C-DA9C24B197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C18F13-3D8E-F749-99A7-D5E11AD56D3B}"/>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286184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C168D-F839-BF49-8637-89074662BB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D9EFC4C-24A8-4548-9C27-C2C95D1D41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96FF4BF-F0FC-7F41-909A-D6DFB8A202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7422D6-B446-414E-A97A-58BA8546154F}"/>
              </a:ext>
            </a:extLst>
          </p:cNvPr>
          <p:cNvSpPr>
            <a:spLocks noGrp="1"/>
          </p:cNvSpPr>
          <p:nvPr>
            <p:ph type="dt" sz="half" idx="10"/>
          </p:nvPr>
        </p:nvSpPr>
        <p:spPr/>
        <p:txBody>
          <a:bodyPr/>
          <a:lstStyle/>
          <a:p>
            <a:fld id="{A7496E2A-E26D-B744-B6B0-C0C453DE2252}" type="datetime1">
              <a:rPr lang="en-CA" smtClean="0"/>
              <a:t>2021-03-10</a:t>
            </a:fld>
            <a:endParaRPr lang="en-US"/>
          </a:p>
        </p:txBody>
      </p:sp>
      <p:sp>
        <p:nvSpPr>
          <p:cNvPr id="6" name="Footer Placeholder 5">
            <a:extLst>
              <a:ext uri="{FF2B5EF4-FFF2-40B4-BE49-F238E27FC236}">
                <a16:creationId xmlns:a16="http://schemas.microsoft.com/office/drawing/2014/main" id="{85D23EFF-7DF2-EA40-B9D7-3F25147639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69AB8F-19D5-4F4A-91DC-2F5D24A9D943}"/>
              </a:ext>
            </a:extLst>
          </p:cNvPr>
          <p:cNvSpPr>
            <a:spLocks noGrp="1"/>
          </p:cNvSpPr>
          <p:nvPr>
            <p:ph type="sldNum" sz="quarter" idx="12"/>
          </p:nvPr>
        </p:nvSpPr>
        <p:spPr/>
        <p:txBody>
          <a:bodyPr/>
          <a:lstStyle/>
          <a:p>
            <a:fld id="{75B84E8A-9C9B-CB49-BD46-27667AEFD8BB}" type="slidenum">
              <a:rPr lang="en-US" smtClean="0"/>
              <a:t>‹#›</a:t>
            </a:fld>
            <a:endParaRPr lang="en-US"/>
          </a:p>
        </p:txBody>
      </p:sp>
    </p:spTree>
    <p:extLst>
      <p:ext uri="{BB962C8B-B14F-4D97-AF65-F5344CB8AC3E}">
        <p14:creationId xmlns:p14="http://schemas.microsoft.com/office/powerpoint/2010/main" val="1226838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EF655B-4F9E-5B4E-BAC7-4143855280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85F907-C4C8-7349-BD41-342D35EAD6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F433DF-4F9E-3745-A0BD-16F9477E05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186DED-73F2-834D-B737-B577F236DF12}" type="datetime1">
              <a:rPr lang="en-CA" smtClean="0"/>
              <a:t>2021-03-10</a:t>
            </a:fld>
            <a:endParaRPr lang="en-US"/>
          </a:p>
        </p:txBody>
      </p:sp>
      <p:sp>
        <p:nvSpPr>
          <p:cNvPr id="5" name="Footer Placeholder 4">
            <a:extLst>
              <a:ext uri="{FF2B5EF4-FFF2-40B4-BE49-F238E27FC236}">
                <a16:creationId xmlns:a16="http://schemas.microsoft.com/office/drawing/2014/main" id="{C13D03EF-5B9C-1547-84CA-9918E4C5D2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70FFD97-E008-5D44-A919-B28F14A5F7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B84E8A-9C9B-CB49-BD46-27667AEFD8BB}" type="slidenum">
              <a:rPr lang="en-US" smtClean="0"/>
              <a:t>‹#›</a:t>
            </a:fld>
            <a:endParaRPr lang="en-US"/>
          </a:p>
        </p:txBody>
      </p:sp>
    </p:spTree>
    <p:extLst>
      <p:ext uri="{BB962C8B-B14F-4D97-AF65-F5344CB8AC3E}">
        <p14:creationId xmlns:p14="http://schemas.microsoft.com/office/powerpoint/2010/main" val="2290214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0" descr="001_cover">
            <a:extLst>
              <a:ext uri="{FF2B5EF4-FFF2-40B4-BE49-F238E27FC236}">
                <a16:creationId xmlns:a16="http://schemas.microsoft.com/office/drawing/2014/main" id="{DE2558AC-397F-CA42-BAB1-F0B0BE6332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6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3314" name="Rectangle 2">
            <a:extLst>
              <a:ext uri="{FF2B5EF4-FFF2-40B4-BE49-F238E27FC236}">
                <a16:creationId xmlns:a16="http://schemas.microsoft.com/office/drawing/2014/main" id="{D8F2E4E4-1A5A-3C4D-A115-3BF78AAF25A9}"/>
              </a:ext>
            </a:extLst>
          </p:cNvPr>
          <p:cNvSpPr>
            <a:spLocks noChangeArrowheads="1"/>
          </p:cNvSpPr>
          <p:nvPr/>
        </p:nvSpPr>
        <p:spPr bwMode="auto">
          <a:xfrm>
            <a:off x="2274350" y="1741180"/>
            <a:ext cx="7362825" cy="2062163"/>
          </a:xfrm>
          <a:prstGeom prst="rect">
            <a:avLst/>
          </a:prstGeom>
          <a:noFill/>
          <a:ln w="76200">
            <a:solidFill>
              <a:schemeClr val="bg1"/>
            </a:solidFill>
          </a:ln>
        </p:spPr>
        <p:txBody>
          <a:bodyPr wrap="none" anchor="ctr"/>
          <a:lstStyle>
            <a:lvl1pPr eaLnBrk="0" hangingPunct="0">
              <a:lnSpc>
                <a:spcPct val="130000"/>
              </a:lnSpc>
              <a:spcBef>
                <a:spcPct val="20000"/>
              </a:spcBef>
              <a:buFont typeface="NotesEsa" pitchFamily="2" charset="0"/>
              <a:buChar char="•"/>
              <a:defRPr sz="1600">
                <a:solidFill>
                  <a:schemeClr val="bg2"/>
                </a:solidFill>
                <a:latin typeface="Verdana" panose="020B0604030504040204" pitchFamily="34" charset="0"/>
                <a:ea typeface="ＭＳ Ｐゴシック" panose="020B0600070205080204" pitchFamily="34" charset="-128"/>
              </a:defRPr>
            </a:lvl1pPr>
            <a:lvl2pPr marL="742950" indent="-285750" eaLnBrk="0" hangingPunct="0">
              <a:lnSpc>
                <a:spcPct val="130000"/>
              </a:lnSpc>
              <a:spcBef>
                <a:spcPct val="20000"/>
              </a:spcBef>
              <a:buChar char="–"/>
              <a:defRPr sz="1600">
                <a:solidFill>
                  <a:schemeClr val="bg2"/>
                </a:solidFill>
                <a:latin typeface="Verdana" panose="020B0604030504040204" pitchFamily="34" charset="0"/>
                <a:ea typeface="ＭＳ Ｐゴシック" panose="020B0600070205080204" pitchFamily="34" charset="-128"/>
              </a:defRPr>
            </a:lvl2pPr>
            <a:lvl3pPr marL="1143000" indent="-228600" eaLnBrk="0" hangingPunct="0">
              <a:lnSpc>
                <a:spcPct val="130000"/>
              </a:lnSpc>
              <a:spcBef>
                <a:spcPct val="20000"/>
              </a:spcBef>
              <a:buChar char="•"/>
              <a:defRPr sz="1600">
                <a:solidFill>
                  <a:schemeClr val="bg2"/>
                </a:solidFill>
                <a:latin typeface="Verdana" panose="020B0604030504040204" pitchFamily="34" charset="0"/>
                <a:ea typeface="ＭＳ Ｐゴシック" panose="020B0600070205080204" pitchFamily="34" charset="-128"/>
              </a:defRPr>
            </a:lvl3pPr>
            <a:lvl4pPr marL="1600200" indent="-228600" eaLnBrk="0" hangingPunct="0">
              <a:lnSpc>
                <a:spcPct val="130000"/>
              </a:lnSpc>
              <a:spcBef>
                <a:spcPct val="20000"/>
              </a:spcBef>
              <a:buChar char="–"/>
              <a:defRPr sz="1600">
                <a:solidFill>
                  <a:schemeClr val="bg2"/>
                </a:solidFill>
                <a:latin typeface="Verdana" panose="020B0604030504040204" pitchFamily="34" charset="0"/>
                <a:ea typeface="ＭＳ Ｐゴシック" panose="020B0600070205080204" pitchFamily="34" charset="-128"/>
              </a:defRPr>
            </a:lvl4pPr>
            <a:lvl5pPr marL="2057400" indent="-228600" eaLnBrk="0" hangingPunct="0">
              <a:lnSpc>
                <a:spcPct val="130000"/>
              </a:lnSpc>
              <a:spcBef>
                <a:spcPct val="20000"/>
              </a:spcBef>
              <a:buChar char="»"/>
              <a:defRPr sz="1600">
                <a:solidFill>
                  <a:schemeClr val="bg2"/>
                </a:solidFill>
                <a:latin typeface="Verdana" panose="020B0604030504040204" pitchFamily="34" charset="0"/>
                <a:ea typeface="ＭＳ Ｐゴシック" panose="020B0600070205080204" pitchFamily="34" charset="-128"/>
              </a:defRPr>
            </a:lvl5pPr>
            <a:lvl6pPr marL="2514600" indent="-228600" eaLnBrk="0" fontAlgn="base" hangingPunct="0">
              <a:lnSpc>
                <a:spcPct val="130000"/>
              </a:lnSpc>
              <a:spcBef>
                <a:spcPct val="20000"/>
              </a:spcBef>
              <a:spcAft>
                <a:spcPct val="0"/>
              </a:spcAft>
              <a:buChar char="»"/>
              <a:defRPr sz="1600">
                <a:solidFill>
                  <a:schemeClr val="bg2"/>
                </a:solidFill>
                <a:latin typeface="Verdana" panose="020B0604030504040204" pitchFamily="34" charset="0"/>
                <a:ea typeface="ＭＳ Ｐゴシック" panose="020B0600070205080204" pitchFamily="34" charset="-128"/>
              </a:defRPr>
            </a:lvl6pPr>
            <a:lvl7pPr marL="2971800" indent="-228600" eaLnBrk="0" fontAlgn="base" hangingPunct="0">
              <a:lnSpc>
                <a:spcPct val="130000"/>
              </a:lnSpc>
              <a:spcBef>
                <a:spcPct val="20000"/>
              </a:spcBef>
              <a:spcAft>
                <a:spcPct val="0"/>
              </a:spcAft>
              <a:buChar char="»"/>
              <a:defRPr sz="1600">
                <a:solidFill>
                  <a:schemeClr val="bg2"/>
                </a:solidFill>
                <a:latin typeface="Verdana" panose="020B0604030504040204" pitchFamily="34" charset="0"/>
                <a:ea typeface="ＭＳ Ｐゴシック" panose="020B0600070205080204" pitchFamily="34" charset="-128"/>
              </a:defRPr>
            </a:lvl7pPr>
            <a:lvl8pPr marL="3429000" indent="-228600" eaLnBrk="0" fontAlgn="base" hangingPunct="0">
              <a:lnSpc>
                <a:spcPct val="130000"/>
              </a:lnSpc>
              <a:spcBef>
                <a:spcPct val="20000"/>
              </a:spcBef>
              <a:spcAft>
                <a:spcPct val="0"/>
              </a:spcAft>
              <a:buChar char="»"/>
              <a:defRPr sz="1600">
                <a:solidFill>
                  <a:schemeClr val="bg2"/>
                </a:solidFill>
                <a:latin typeface="Verdana" panose="020B0604030504040204" pitchFamily="34" charset="0"/>
                <a:ea typeface="ＭＳ Ｐゴシック" panose="020B0600070205080204" pitchFamily="34" charset="-128"/>
              </a:defRPr>
            </a:lvl8pPr>
            <a:lvl9pPr marL="3886200" indent="-228600" eaLnBrk="0" fontAlgn="base" hangingPunct="0">
              <a:lnSpc>
                <a:spcPct val="130000"/>
              </a:lnSpc>
              <a:spcBef>
                <a:spcPct val="20000"/>
              </a:spcBef>
              <a:spcAft>
                <a:spcPct val="0"/>
              </a:spcAft>
              <a:buChar char="»"/>
              <a:defRPr sz="1600">
                <a:solidFill>
                  <a:schemeClr val="bg2"/>
                </a:solidFill>
                <a:latin typeface="Verdana" panose="020B0604030504040204" pitchFamily="34" charset="0"/>
                <a:ea typeface="ＭＳ Ｐゴシック" panose="020B0600070205080204" pitchFamily="34" charset="-128"/>
              </a:defRPr>
            </a:lvl9pPr>
          </a:lstStyle>
          <a:p>
            <a:pPr algn="ctr" eaLnBrk="1" hangingPunct="1">
              <a:lnSpc>
                <a:spcPct val="100000"/>
              </a:lnSpc>
              <a:spcBef>
                <a:spcPct val="0"/>
              </a:spcBef>
              <a:buFontTx/>
              <a:buNone/>
            </a:pPr>
            <a:r>
              <a:rPr lang="en-US" altLang="en-US" sz="4800" b="1" i="1" spc="600" dirty="0">
                <a:solidFill>
                  <a:schemeClr val="bg1"/>
                </a:solidFill>
                <a:latin typeface="Candara" panose="020E0502030303020204" pitchFamily="34" charset="0"/>
                <a:ea typeface="Ayuthaya" pitchFamily="2" charset="-34"/>
                <a:cs typeface="Blackadder ITC" panose="020F0502020204030204" pitchFamily="34" charset="0"/>
              </a:rPr>
              <a:t>DORSY </a:t>
            </a:r>
          </a:p>
          <a:p>
            <a:pPr algn="ctr" eaLnBrk="1" hangingPunct="1">
              <a:lnSpc>
                <a:spcPct val="100000"/>
              </a:lnSpc>
              <a:spcBef>
                <a:spcPct val="0"/>
              </a:spcBef>
              <a:buFontTx/>
              <a:buNone/>
            </a:pPr>
            <a:r>
              <a:rPr lang="en-US" altLang="en-US" sz="4800" b="1" i="1" spc="600" dirty="0">
                <a:solidFill>
                  <a:schemeClr val="bg1"/>
                </a:solidFill>
                <a:latin typeface="Candara" panose="020E0502030303020204" pitchFamily="34" charset="0"/>
                <a:ea typeface="Ayuthaya" pitchFamily="2" charset="-34"/>
                <a:cs typeface="Blackadder ITC" panose="020F0502020204030204" pitchFamily="34" charset="0"/>
              </a:rPr>
              <a:t>EXECUTIVE SUMMARY</a:t>
            </a:r>
          </a:p>
        </p:txBody>
      </p:sp>
      <p:sp>
        <p:nvSpPr>
          <p:cNvPr id="7" name="TextBox 6">
            <a:extLst>
              <a:ext uri="{FF2B5EF4-FFF2-40B4-BE49-F238E27FC236}">
                <a16:creationId xmlns:a16="http://schemas.microsoft.com/office/drawing/2014/main" id="{083FF0E3-3129-F740-9171-1A0808C2BAA4}"/>
              </a:ext>
            </a:extLst>
          </p:cNvPr>
          <p:cNvSpPr txBox="1"/>
          <p:nvPr/>
        </p:nvSpPr>
        <p:spPr>
          <a:xfrm>
            <a:off x="1228187" y="208632"/>
            <a:ext cx="4727576" cy="1077218"/>
          </a:xfrm>
          <a:prstGeom prst="rect">
            <a:avLst/>
          </a:prstGeom>
          <a:noFill/>
        </p:spPr>
        <p:txBody>
          <a:bodyPr wrap="square" rtlCol="0">
            <a:spAutoFit/>
          </a:bodyPr>
          <a:lstStyle/>
          <a:p>
            <a:r>
              <a:rPr lang="en-US" sz="3600" b="1" i="1" dirty="0" err="1">
                <a:solidFill>
                  <a:schemeClr val="bg2"/>
                </a:solidFill>
              </a:rPr>
              <a:t>DO</a:t>
            </a:r>
            <a:r>
              <a:rPr lang="en-US" sz="2800" b="1" i="1" dirty="0" err="1">
                <a:solidFill>
                  <a:schemeClr val="bg2"/>
                </a:solidFill>
              </a:rPr>
              <a:t>ppler</a:t>
            </a:r>
            <a:r>
              <a:rPr lang="en-US" sz="2800" b="1" i="1" dirty="0">
                <a:solidFill>
                  <a:schemeClr val="bg2"/>
                </a:solidFill>
              </a:rPr>
              <a:t> </a:t>
            </a:r>
            <a:r>
              <a:rPr lang="en-US" sz="3600" b="1" i="1" dirty="0">
                <a:solidFill>
                  <a:schemeClr val="bg2"/>
                </a:solidFill>
              </a:rPr>
              <a:t>R</a:t>
            </a:r>
            <a:r>
              <a:rPr lang="en-US" sz="2800" b="1" i="1" dirty="0">
                <a:solidFill>
                  <a:schemeClr val="bg2"/>
                </a:solidFill>
              </a:rPr>
              <a:t>adar and </a:t>
            </a:r>
            <a:r>
              <a:rPr lang="en-US" sz="3600" b="1" i="1" dirty="0" err="1">
                <a:solidFill>
                  <a:schemeClr val="bg2"/>
                </a:solidFill>
              </a:rPr>
              <a:t>SY</a:t>
            </a:r>
            <a:r>
              <a:rPr lang="en-US" sz="2800" b="1" i="1" dirty="0" err="1">
                <a:solidFill>
                  <a:schemeClr val="bg2"/>
                </a:solidFill>
              </a:rPr>
              <a:t>nergy</a:t>
            </a:r>
            <a:r>
              <a:rPr lang="en-US" sz="2800" b="1" i="1" dirty="0">
                <a:solidFill>
                  <a:schemeClr val="bg2"/>
                </a:solidFill>
              </a:rPr>
              <a:t> Products for EarthCARE</a:t>
            </a:r>
            <a:endParaRPr lang="en-US" b="1" i="1" dirty="0">
              <a:solidFill>
                <a:schemeClr val="bg2"/>
              </a:solidFill>
            </a:endParaRPr>
          </a:p>
        </p:txBody>
      </p:sp>
      <p:grpSp>
        <p:nvGrpSpPr>
          <p:cNvPr id="2" name="Group 1">
            <a:extLst>
              <a:ext uri="{FF2B5EF4-FFF2-40B4-BE49-F238E27FC236}">
                <a16:creationId xmlns:a16="http://schemas.microsoft.com/office/drawing/2014/main" id="{A1F2ED54-D661-2845-AFEF-C035FB9DD24E}"/>
              </a:ext>
            </a:extLst>
          </p:cNvPr>
          <p:cNvGrpSpPr/>
          <p:nvPr/>
        </p:nvGrpSpPr>
        <p:grpSpPr>
          <a:xfrm>
            <a:off x="52528" y="267020"/>
            <a:ext cx="1127480" cy="1014192"/>
            <a:chOff x="33867" y="179833"/>
            <a:chExt cx="1497874" cy="1518947"/>
          </a:xfrm>
        </p:grpSpPr>
        <p:pic>
          <p:nvPicPr>
            <p:cNvPr id="9" name="Picture 8">
              <a:extLst>
                <a:ext uri="{FF2B5EF4-FFF2-40B4-BE49-F238E27FC236}">
                  <a16:creationId xmlns:a16="http://schemas.microsoft.com/office/drawing/2014/main" id="{B8CD76E6-5B49-AA48-ABBC-7FBFFB8538C3}"/>
                </a:ext>
              </a:extLst>
            </p:cNvPr>
            <p:cNvPicPr/>
            <p:nvPr/>
          </p:nvPicPr>
          <p:blipFill rotWithShape="1">
            <a:blip r:embed="rId4"/>
            <a:srcRect t="21247" r="62842" b="8373"/>
            <a:stretch/>
          </p:blipFill>
          <p:spPr>
            <a:xfrm>
              <a:off x="33867" y="179833"/>
              <a:ext cx="1497874" cy="440929"/>
            </a:xfrm>
            <a:prstGeom prst="rect">
              <a:avLst/>
            </a:prstGeom>
          </p:spPr>
        </p:pic>
        <p:pic>
          <p:nvPicPr>
            <p:cNvPr id="10" name="Picture 9">
              <a:extLst>
                <a:ext uri="{FF2B5EF4-FFF2-40B4-BE49-F238E27FC236}">
                  <a16:creationId xmlns:a16="http://schemas.microsoft.com/office/drawing/2014/main" id="{FC1EFEFB-043C-2241-88DA-1FD9BE56CA7E}"/>
                </a:ext>
              </a:extLst>
            </p:cNvPr>
            <p:cNvPicPr/>
            <p:nvPr/>
          </p:nvPicPr>
          <p:blipFill rotWithShape="1">
            <a:blip r:embed="rId4"/>
            <a:srcRect l="36323" t="21247" r="31746" b="8373"/>
            <a:stretch/>
          </p:blipFill>
          <p:spPr>
            <a:xfrm>
              <a:off x="33867" y="616627"/>
              <a:ext cx="1497874" cy="550407"/>
            </a:xfrm>
            <a:prstGeom prst="rect">
              <a:avLst/>
            </a:prstGeom>
          </p:spPr>
        </p:pic>
        <p:pic>
          <p:nvPicPr>
            <p:cNvPr id="11" name="Picture 10">
              <a:extLst>
                <a:ext uri="{FF2B5EF4-FFF2-40B4-BE49-F238E27FC236}">
                  <a16:creationId xmlns:a16="http://schemas.microsoft.com/office/drawing/2014/main" id="{B6B990DF-BF54-464B-BD3E-BD7FE5FCB00B}"/>
                </a:ext>
              </a:extLst>
            </p:cNvPr>
            <p:cNvPicPr/>
            <p:nvPr/>
          </p:nvPicPr>
          <p:blipFill rotWithShape="1">
            <a:blip r:embed="rId4"/>
            <a:srcRect l="67358" t="8375" r="1543"/>
            <a:stretch/>
          </p:blipFill>
          <p:spPr>
            <a:xfrm>
              <a:off x="33867" y="1148373"/>
              <a:ext cx="1497874" cy="550407"/>
            </a:xfrm>
            <a:prstGeom prst="rect">
              <a:avLst/>
            </a:prstGeom>
          </p:spPr>
        </p:pic>
      </p:grpSp>
      <p:sp>
        <p:nvSpPr>
          <p:cNvPr id="13" name="Title 1">
            <a:extLst>
              <a:ext uri="{FF2B5EF4-FFF2-40B4-BE49-F238E27FC236}">
                <a16:creationId xmlns:a16="http://schemas.microsoft.com/office/drawing/2014/main" id="{7ACBFC06-C5C0-9048-AAE1-808CAE0187A5}"/>
              </a:ext>
            </a:extLst>
          </p:cNvPr>
          <p:cNvSpPr txBox="1">
            <a:spLocks/>
          </p:cNvSpPr>
          <p:nvPr/>
        </p:nvSpPr>
        <p:spPr>
          <a:xfrm>
            <a:off x="52528" y="4547412"/>
            <a:ext cx="12139472" cy="10772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altLang="en-US" sz="2400" b="1" i="1" dirty="0">
                <a:solidFill>
                  <a:schemeClr val="bg1">
                    <a:lumMod val="95000"/>
                  </a:schemeClr>
                </a:solidFill>
                <a:latin typeface="NotesEsa" pitchFamily="2" charset="0"/>
              </a:rPr>
              <a:t>L2 Earth CARE Science Presentation Meeting</a:t>
            </a:r>
          </a:p>
          <a:p>
            <a:pPr algn="ctr">
              <a:lnSpc>
                <a:spcPct val="100000"/>
              </a:lnSpc>
            </a:pPr>
            <a:r>
              <a:rPr lang="en-US" sz="2400" b="1" i="1" dirty="0">
                <a:solidFill>
                  <a:schemeClr val="bg1">
                    <a:lumMod val="95000"/>
                  </a:schemeClr>
                </a:solidFill>
                <a:latin typeface="NotesEsa" pitchFamily="2" charset="0"/>
              </a:rPr>
              <a:t>10.03.2021</a:t>
            </a:r>
            <a:endParaRPr lang="en-US" sz="2400" dirty="0">
              <a:solidFill>
                <a:schemeClr val="bg1"/>
              </a:solidFill>
            </a:endParaRPr>
          </a:p>
        </p:txBody>
      </p:sp>
    </p:spTree>
    <p:extLst>
      <p:ext uri="{BB962C8B-B14F-4D97-AF65-F5344CB8AC3E}">
        <p14:creationId xmlns:p14="http://schemas.microsoft.com/office/powerpoint/2010/main" val="3089154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653314"/>
                                        </p:tgtEl>
                                        <p:attrNameLst>
                                          <p:attrName>style.visibility</p:attrName>
                                        </p:attrNameLst>
                                      </p:cBhvr>
                                      <p:to>
                                        <p:strVal val="visible"/>
                                      </p:to>
                                    </p:set>
                                    <p:animEffect transition="in" filter="fade">
                                      <p:cBhvr>
                                        <p:cTn id="7" dur="2000"/>
                                        <p:tgtEl>
                                          <p:spTgt spid="65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3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502452" y="246033"/>
            <a:ext cx="5234318" cy="615553"/>
          </a:xfrm>
          <a:prstGeom prst="rect">
            <a:avLst/>
          </a:prstGeom>
          <a:noFill/>
        </p:spPr>
        <p:txBody>
          <a:bodyPr wrap="none" rtlCol="0">
            <a:spAutoFit/>
          </a:bodyPr>
          <a:lstStyle/>
          <a:p>
            <a:pPr algn="ctr"/>
            <a:r>
              <a:rPr lang="en-US" sz="3400" b="1" dirty="0"/>
              <a:t>C-PRO: Description &amp; Status</a:t>
            </a:r>
          </a:p>
        </p:txBody>
      </p:sp>
      <p:sp>
        <p:nvSpPr>
          <p:cNvPr id="4" name="Slide Number Placeholder 3"/>
          <p:cNvSpPr>
            <a:spLocks noGrp="1"/>
          </p:cNvSpPr>
          <p:nvPr>
            <p:ph type="sldNum" sz="quarter" idx="12"/>
          </p:nvPr>
        </p:nvSpPr>
        <p:spPr/>
        <p:txBody>
          <a:bodyPr/>
          <a:lstStyle/>
          <a:p>
            <a:fld id="{3E9D0E30-8978-4A4F-8741-C7ED7010D0A7}" type="slidenum">
              <a:rPr lang="en-US" smtClean="0"/>
              <a:t>10</a:t>
            </a:fld>
            <a:endParaRPr lang="en-US"/>
          </a:p>
        </p:txBody>
      </p:sp>
      <p:sp>
        <p:nvSpPr>
          <p:cNvPr id="5" name="Rectangle 4">
            <a:extLst>
              <a:ext uri="{FF2B5EF4-FFF2-40B4-BE49-F238E27FC236}">
                <a16:creationId xmlns:a16="http://schemas.microsoft.com/office/drawing/2014/main" id="{BA1116B4-6D8B-0840-887D-3DDE4F9BF26C}"/>
              </a:ext>
            </a:extLst>
          </p:cNvPr>
          <p:cNvSpPr/>
          <p:nvPr/>
        </p:nvSpPr>
        <p:spPr>
          <a:xfrm>
            <a:off x="324591" y="1299266"/>
            <a:ext cx="11312235" cy="1815882"/>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DATA PRODUCTS</a:t>
            </a:r>
          </a:p>
          <a:p>
            <a:pPr lvl="0"/>
            <a:endParaRPr lang="en-CA" sz="2800" b="1" dirty="0">
              <a:latin typeface="Calibri" panose="020F0502020204030204" pitchFamily="34" charset="0"/>
              <a:ea typeface="Times New Roman" panose="02020603050405020304" pitchFamily="18" charset="0"/>
            </a:endParaRPr>
          </a:p>
          <a:p>
            <a:pPr marL="342900" lvl="0" indent="-342900">
              <a:buFont typeface="Wingdings" pitchFamily="2" charset="2"/>
              <a:buChar char="Ø"/>
            </a:pPr>
            <a:r>
              <a:rPr lang="en-CA" sz="2800" b="1" dirty="0">
                <a:solidFill>
                  <a:srgbClr val="C00000"/>
                </a:solidFill>
                <a:latin typeface="Calibri" panose="020F0502020204030204" pitchFamily="34" charset="0"/>
                <a:ea typeface="Times New Roman" panose="02020603050405020304" pitchFamily="18" charset="0"/>
              </a:rPr>
              <a:t>C-TC</a:t>
            </a:r>
            <a:r>
              <a:rPr lang="en-CA" sz="2800" b="1" dirty="0">
                <a:latin typeface="Calibri" panose="020F0502020204030204" pitchFamily="34" charset="0"/>
                <a:ea typeface="Times New Roman" panose="02020603050405020304" pitchFamily="18" charset="0"/>
              </a:rPr>
              <a:t>: </a:t>
            </a:r>
            <a:r>
              <a:rPr lang="en-CA" sz="2800" dirty="0">
                <a:latin typeface="Calibri" panose="020F0502020204030204" pitchFamily="34" charset="0"/>
                <a:ea typeface="Times New Roman" panose="02020603050405020304" pitchFamily="18" charset="0"/>
              </a:rPr>
              <a:t>Location of cloud boundaries, cloud and precipitation classification, melting layer identification flags and Doppler velocity classification. </a:t>
            </a:r>
            <a:endParaRPr lang="en-CA" sz="2800" dirty="0">
              <a:latin typeface="Times New Roman" panose="02020603050405020304" pitchFamily="18" charset="0"/>
              <a:ea typeface="Times New Roman" panose="02020603050405020304" pitchFamily="18" charset="0"/>
            </a:endParaRPr>
          </a:p>
        </p:txBody>
      </p:sp>
      <p:pic>
        <p:nvPicPr>
          <p:cNvPr id="7" name="Picture 6">
            <a:extLst>
              <a:ext uri="{FF2B5EF4-FFF2-40B4-BE49-F238E27FC236}">
                <a16:creationId xmlns:a16="http://schemas.microsoft.com/office/drawing/2014/main" id="{4E81281D-AD81-A84A-9AFD-7014BB09E983}"/>
              </a:ext>
            </a:extLst>
          </p:cNvPr>
          <p:cNvPicPr/>
          <p:nvPr/>
        </p:nvPicPr>
        <p:blipFill rotWithShape="1">
          <a:blip r:embed="rId3"/>
          <a:srcRect t="21247" r="62842" b="8373"/>
          <a:stretch/>
        </p:blipFill>
        <p:spPr>
          <a:xfrm>
            <a:off x="52527" y="6356350"/>
            <a:ext cx="1384387" cy="501650"/>
          </a:xfrm>
          <a:prstGeom prst="rect">
            <a:avLst/>
          </a:prstGeom>
        </p:spPr>
      </p:pic>
      <p:sp>
        <p:nvSpPr>
          <p:cNvPr id="8" name="Rectangle 7">
            <a:extLst>
              <a:ext uri="{FF2B5EF4-FFF2-40B4-BE49-F238E27FC236}">
                <a16:creationId xmlns:a16="http://schemas.microsoft.com/office/drawing/2014/main" id="{BCD0E4E2-CD14-4446-ACE4-B79C3A4BAC15}"/>
              </a:ext>
            </a:extLst>
          </p:cNvPr>
          <p:cNvSpPr/>
          <p:nvPr/>
        </p:nvSpPr>
        <p:spPr>
          <a:xfrm>
            <a:off x="324591" y="3742853"/>
            <a:ext cx="11562608" cy="3539430"/>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STATUS</a:t>
            </a:r>
          </a:p>
          <a:p>
            <a:r>
              <a:rPr lang="en-US" sz="2800" dirty="0">
                <a:solidFill>
                  <a:srgbClr val="002060"/>
                </a:solidFill>
              </a:rPr>
              <a:t>Testing has been performed on the three reference scenes. </a:t>
            </a:r>
            <a:r>
              <a:rPr lang="en-CA" sz="2800" dirty="0">
                <a:solidFill>
                  <a:srgbClr val="002060"/>
                </a:solidFill>
              </a:rPr>
              <a:t>Addition of few new classes in hydrometeor classification and few other TC variables in response to  feedback from ECMWF and LATMOS team when using this product as an input for the  ACM-CAP and AC-TC processors. </a:t>
            </a:r>
          </a:p>
          <a:p>
            <a:pPr lvl="0"/>
            <a:endParaRPr lang="en-CA" sz="2800" b="1" dirty="0">
              <a:latin typeface="Calibri" panose="020F0502020204030204" pitchFamily="34" charset="0"/>
              <a:ea typeface="Times New Roman" panose="02020603050405020304" pitchFamily="18" charset="0"/>
            </a:endParaRPr>
          </a:p>
          <a:p>
            <a:pPr lvl="0"/>
            <a:endParaRPr lang="en-CA" sz="2800" b="1" dirty="0">
              <a:latin typeface="Calibri" panose="020F0502020204030204" pitchFamily="34" charset="0"/>
              <a:ea typeface="Times New Roman" panose="02020603050405020304" pitchFamily="18" charset="0"/>
            </a:endParaRPr>
          </a:p>
          <a:p>
            <a:pPr lvl="0"/>
            <a:endParaRPr lang="en-CA"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33693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11</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1892450" y="246033"/>
            <a:ext cx="6454332" cy="615553"/>
          </a:xfrm>
          <a:prstGeom prst="rect">
            <a:avLst/>
          </a:prstGeom>
          <a:noFill/>
        </p:spPr>
        <p:txBody>
          <a:bodyPr wrap="none" rtlCol="0">
            <a:spAutoFit/>
          </a:bodyPr>
          <a:lstStyle/>
          <a:p>
            <a:pPr algn="ctr"/>
            <a:r>
              <a:rPr lang="en-US" sz="3400" b="1" dirty="0"/>
              <a:t>C-PRO: Summary of development</a:t>
            </a:r>
          </a:p>
        </p:txBody>
      </p:sp>
      <p:sp>
        <p:nvSpPr>
          <p:cNvPr id="6" name="TextBox 5">
            <a:extLst>
              <a:ext uri="{FF2B5EF4-FFF2-40B4-BE49-F238E27FC236}">
                <a16:creationId xmlns:a16="http://schemas.microsoft.com/office/drawing/2014/main" id="{29ADDB65-4197-D241-A8C8-C567572662EB}"/>
              </a:ext>
            </a:extLst>
          </p:cNvPr>
          <p:cNvSpPr txBox="1"/>
          <p:nvPr/>
        </p:nvSpPr>
        <p:spPr>
          <a:xfrm>
            <a:off x="540328" y="1266703"/>
            <a:ext cx="11166763" cy="5447645"/>
          </a:xfrm>
          <a:prstGeom prst="rect">
            <a:avLst/>
          </a:prstGeom>
          <a:noFill/>
        </p:spPr>
        <p:txBody>
          <a:bodyPr wrap="square" rtlCol="0">
            <a:spAutoFit/>
          </a:bodyPr>
          <a:lstStyle/>
          <a:p>
            <a:pPr marL="285750" indent="-285750">
              <a:buFont typeface="Wingdings" pitchFamily="2" charset="2"/>
              <a:buChar char="§"/>
            </a:pPr>
            <a:endParaRPr lang="en-GB" dirty="0"/>
          </a:p>
          <a:p>
            <a:r>
              <a:rPr lang="en-GB" sz="2400" b="1" dirty="0"/>
              <a:t>v1-v2: </a:t>
            </a:r>
          </a:p>
          <a:p>
            <a:pPr marL="285750" indent="-285750">
              <a:buFont typeface="Wingdings" pitchFamily="2" charset="2"/>
              <a:buChar char="§"/>
            </a:pPr>
            <a:r>
              <a:rPr lang="en-GB" sz="2400" dirty="0"/>
              <a:t>focus on technical work and the first versions of the processor and data products</a:t>
            </a:r>
          </a:p>
          <a:p>
            <a:pPr marL="285750" indent="-285750">
              <a:buFont typeface="Wingdings" pitchFamily="2" charset="2"/>
              <a:buChar char="§"/>
            </a:pPr>
            <a:r>
              <a:rPr lang="en-GB" sz="2400" dirty="0"/>
              <a:t>creation of the algorithm creating the UFF files based on the three reference scientific scenes generated by Environment Canada, </a:t>
            </a:r>
          </a:p>
          <a:p>
            <a:pPr marL="285750" indent="-285750">
              <a:buFont typeface="Wingdings" pitchFamily="2" charset="2"/>
              <a:buChar char="§"/>
            </a:pPr>
            <a:r>
              <a:rPr lang="en-GB" sz="2400" dirty="0"/>
              <a:t>creation of the CPR forward model output and an early version of the C-NOM file for Halifax scene</a:t>
            </a:r>
          </a:p>
          <a:p>
            <a:pPr marL="285750" indent="-285750">
              <a:buFont typeface="Wingdings" pitchFamily="2" charset="2"/>
              <a:buChar char="§"/>
            </a:pPr>
            <a:endParaRPr lang="en-GB" sz="2400" dirty="0"/>
          </a:p>
          <a:p>
            <a:r>
              <a:rPr lang="en-GB" sz="2400" b="1" dirty="0"/>
              <a:t>v3-v4</a:t>
            </a:r>
            <a:r>
              <a:rPr lang="en-GB" sz="2400" dirty="0"/>
              <a:t>: </a:t>
            </a:r>
          </a:p>
          <a:p>
            <a:pPr marL="285750" indent="-285750">
              <a:buFont typeface="Wingdings" pitchFamily="2" charset="2"/>
              <a:buChar char="§"/>
            </a:pPr>
            <a:r>
              <a:rPr lang="en-GB" sz="2400" dirty="0"/>
              <a:t>testing and continual improvements of the C-PRO algorithms on Halifax scene using  early C-NOM files with “noiseless” Doppler velocity. </a:t>
            </a:r>
          </a:p>
          <a:p>
            <a:pPr marL="285750" indent="-285750">
              <a:buFont typeface="Wingdings" pitchFamily="2" charset="2"/>
              <a:buChar char="§"/>
            </a:pPr>
            <a:r>
              <a:rPr lang="en-GB" sz="2400" dirty="0"/>
              <a:t>Intensive technical work and development of different tests (including the tests for handling of frame margins ) </a:t>
            </a:r>
          </a:p>
          <a:p>
            <a:pPr marL="285750" indent="-285750">
              <a:buFont typeface="Wingdings" pitchFamily="2" charset="2"/>
              <a:buChar char="§"/>
            </a:pPr>
            <a:endParaRPr lang="en-GB" sz="2400" dirty="0"/>
          </a:p>
          <a:p>
            <a:endParaRPr lang="en-US" dirty="0"/>
          </a:p>
        </p:txBody>
      </p:sp>
      <p:pic>
        <p:nvPicPr>
          <p:cNvPr id="7" name="Picture 6">
            <a:extLst>
              <a:ext uri="{FF2B5EF4-FFF2-40B4-BE49-F238E27FC236}">
                <a16:creationId xmlns:a16="http://schemas.microsoft.com/office/drawing/2014/main" id="{849CB206-8951-E94B-B769-AA7F5B3A303A}"/>
              </a:ext>
            </a:extLst>
          </p:cNvPr>
          <p:cNvPicPr/>
          <p:nvPr/>
        </p:nvPicPr>
        <p:blipFill rotWithShape="1">
          <a:blip r:embed="rId3"/>
          <a:srcRect t="21247" r="62842" b="8373"/>
          <a:stretch/>
        </p:blipFill>
        <p:spPr>
          <a:xfrm>
            <a:off x="52527" y="6356350"/>
            <a:ext cx="1384387" cy="501650"/>
          </a:xfrm>
          <a:prstGeom prst="rect">
            <a:avLst/>
          </a:prstGeom>
        </p:spPr>
      </p:pic>
    </p:spTree>
    <p:extLst>
      <p:ext uri="{BB962C8B-B14F-4D97-AF65-F5344CB8AC3E}">
        <p14:creationId xmlns:p14="http://schemas.microsoft.com/office/powerpoint/2010/main" val="538452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12</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1892450" y="246033"/>
            <a:ext cx="6454332" cy="615553"/>
          </a:xfrm>
          <a:prstGeom prst="rect">
            <a:avLst/>
          </a:prstGeom>
          <a:noFill/>
        </p:spPr>
        <p:txBody>
          <a:bodyPr wrap="none" rtlCol="0">
            <a:spAutoFit/>
          </a:bodyPr>
          <a:lstStyle/>
          <a:p>
            <a:pPr algn="ctr"/>
            <a:r>
              <a:rPr lang="en-US" sz="3400" b="1" dirty="0"/>
              <a:t>C-PRO: Summary of development</a:t>
            </a:r>
          </a:p>
        </p:txBody>
      </p:sp>
      <p:sp>
        <p:nvSpPr>
          <p:cNvPr id="6" name="TextBox 5">
            <a:extLst>
              <a:ext uri="{FF2B5EF4-FFF2-40B4-BE49-F238E27FC236}">
                <a16:creationId xmlns:a16="http://schemas.microsoft.com/office/drawing/2014/main" id="{29ADDB65-4197-D241-A8C8-C567572662EB}"/>
              </a:ext>
            </a:extLst>
          </p:cNvPr>
          <p:cNvSpPr txBox="1"/>
          <p:nvPr/>
        </p:nvSpPr>
        <p:spPr>
          <a:xfrm>
            <a:off x="540328" y="1266703"/>
            <a:ext cx="11166763" cy="5724644"/>
          </a:xfrm>
          <a:prstGeom prst="rect">
            <a:avLst/>
          </a:prstGeom>
          <a:noFill/>
        </p:spPr>
        <p:txBody>
          <a:bodyPr wrap="square" rtlCol="0">
            <a:spAutoFit/>
          </a:bodyPr>
          <a:lstStyle/>
          <a:p>
            <a:endParaRPr lang="en-GB" dirty="0"/>
          </a:p>
          <a:p>
            <a:r>
              <a:rPr lang="en-GB" sz="2400" b="1" dirty="0"/>
              <a:t>v5</a:t>
            </a:r>
            <a:r>
              <a:rPr lang="en-GB" sz="2400" dirty="0"/>
              <a:t>: </a:t>
            </a:r>
          </a:p>
          <a:p>
            <a:pPr marL="800100" lvl="1" indent="-342900">
              <a:buFont typeface="Wingdings" pitchFamily="2" charset="2"/>
              <a:buChar char="§"/>
            </a:pPr>
            <a:r>
              <a:rPr lang="en-GB" sz="2400" dirty="0"/>
              <a:t>change in definition of the height with respect to WGS84 ellipsoid</a:t>
            </a:r>
            <a:r>
              <a:rPr lang="en-CA" sz="2400" dirty="0"/>
              <a:t> in all products</a:t>
            </a:r>
          </a:p>
          <a:p>
            <a:pPr lvl="1"/>
            <a:r>
              <a:rPr lang="en-CA" sz="2400" dirty="0"/>
              <a:t> </a:t>
            </a:r>
          </a:p>
          <a:p>
            <a:pPr marL="800100" lvl="1" indent="-342900">
              <a:buFont typeface="Wingdings" pitchFamily="2" charset="2"/>
              <a:buChar char="§"/>
            </a:pPr>
            <a:r>
              <a:rPr lang="en-US" sz="2400" b="1" dirty="0"/>
              <a:t>Evaluation of  C-FMR algorithms with focus on</a:t>
            </a:r>
            <a:r>
              <a:rPr lang="en-US" sz="2400" dirty="0"/>
              <a:t> PIA, significant detection mask  and reflectivity estimates</a:t>
            </a:r>
          </a:p>
          <a:p>
            <a:pPr marL="800100" lvl="1" indent="-342900">
              <a:buFont typeface="Wingdings" pitchFamily="2" charset="2"/>
              <a:buChar char="§"/>
            </a:pPr>
            <a:endParaRPr lang="en-CA" sz="2400" dirty="0"/>
          </a:p>
          <a:p>
            <a:pPr marL="800100" lvl="1" indent="-342900">
              <a:buFont typeface="Wingdings" pitchFamily="2" charset="2"/>
              <a:buChar char="§"/>
            </a:pPr>
            <a:r>
              <a:rPr lang="en-GB" sz="2400" dirty="0"/>
              <a:t>Testing and of the </a:t>
            </a:r>
            <a:r>
              <a:rPr lang="en-GB" sz="2400" b="1" dirty="0"/>
              <a:t>C-TC algorithms and their improvement </a:t>
            </a:r>
            <a:r>
              <a:rPr lang="en-GB" sz="2400" dirty="0"/>
              <a:t>( for example  Wet bulb temperature is used instead for dry bulb temperature for determination of zeroth isotherm). Improved  definition of output  </a:t>
            </a:r>
            <a:r>
              <a:rPr lang="en-GB" sz="2400" dirty="0" err="1"/>
              <a:t>hydrometeor_classification</a:t>
            </a:r>
            <a:r>
              <a:rPr lang="en-GB" sz="2400" dirty="0"/>
              <a:t>, </a:t>
            </a:r>
            <a:r>
              <a:rPr lang="en-GB" sz="2400" dirty="0" err="1"/>
              <a:t>simplified_convective_classification</a:t>
            </a:r>
            <a:r>
              <a:rPr lang="en-GB" sz="2400" dirty="0"/>
              <a:t>, </a:t>
            </a:r>
            <a:r>
              <a:rPr lang="en-GB" sz="2400" dirty="0" err="1"/>
              <a:t>doppler_velocity_classification</a:t>
            </a:r>
            <a:r>
              <a:rPr lang="en-GB" sz="2400" dirty="0"/>
              <a:t> and CPR </a:t>
            </a:r>
            <a:r>
              <a:rPr lang="en-GB" sz="2400" dirty="0" err="1"/>
              <a:t>detection_status</a:t>
            </a:r>
            <a:r>
              <a:rPr lang="en-GB" sz="2400" dirty="0"/>
              <a:t> </a:t>
            </a:r>
            <a:r>
              <a:rPr lang="en-GB" sz="2400" dirty="0" err="1"/>
              <a:t>varibles</a:t>
            </a:r>
            <a:r>
              <a:rPr lang="en-GB" sz="2400" dirty="0"/>
              <a:t>.</a:t>
            </a:r>
          </a:p>
          <a:p>
            <a:pPr lvl="1"/>
            <a:endParaRPr lang="en-GB" sz="2400" dirty="0"/>
          </a:p>
          <a:p>
            <a:pPr marL="800100" lvl="1" indent="-342900">
              <a:buFont typeface="Wingdings" pitchFamily="2" charset="2"/>
              <a:buChar char="§"/>
            </a:pPr>
            <a:r>
              <a:rPr lang="en-GB" sz="2400" dirty="0"/>
              <a:t>Introduced interface with C-APC v1.00 product</a:t>
            </a:r>
          </a:p>
          <a:p>
            <a:pPr marL="742950" lvl="1" indent="-285750">
              <a:buFont typeface="Wingdings" pitchFamily="2" charset="2"/>
              <a:buChar char="§"/>
            </a:pPr>
            <a:endParaRPr lang="en-GB" dirty="0"/>
          </a:p>
          <a:p>
            <a:endParaRPr lang="en-GB" dirty="0"/>
          </a:p>
        </p:txBody>
      </p:sp>
      <p:pic>
        <p:nvPicPr>
          <p:cNvPr id="7" name="Picture 6">
            <a:extLst>
              <a:ext uri="{FF2B5EF4-FFF2-40B4-BE49-F238E27FC236}">
                <a16:creationId xmlns:a16="http://schemas.microsoft.com/office/drawing/2014/main" id="{849CB206-8951-E94B-B769-AA7F5B3A303A}"/>
              </a:ext>
            </a:extLst>
          </p:cNvPr>
          <p:cNvPicPr/>
          <p:nvPr/>
        </p:nvPicPr>
        <p:blipFill rotWithShape="1">
          <a:blip r:embed="rId2"/>
          <a:srcRect t="21247" r="62842" b="8373"/>
          <a:stretch/>
        </p:blipFill>
        <p:spPr>
          <a:xfrm>
            <a:off x="52527" y="6356350"/>
            <a:ext cx="1384387" cy="501650"/>
          </a:xfrm>
          <a:prstGeom prst="rect">
            <a:avLst/>
          </a:prstGeom>
        </p:spPr>
      </p:pic>
    </p:spTree>
    <p:extLst>
      <p:ext uri="{BB962C8B-B14F-4D97-AF65-F5344CB8AC3E}">
        <p14:creationId xmlns:p14="http://schemas.microsoft.com/office/powerpoint/2010/main" val="23692005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13</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1892450" y="246033"/>
            <a:ext cx="6454332" cy="615553"/>
          </a:xfrm>
          <a:prstGeom prst="rect">
            <a:avLst/>
          </a:prstGeom>
          <a:noFill/>
        </p:spPr>
        <p:txBody>
          <a:bodyPr wrap="none" rtlCol="0">
            <a:spAutoFit/>
          </a:bodyPr>
          <a:lstStyle/>
          <a:p>
            <a:pPr algn="ctr"/>
            <a:r>
              <a:rPr lang="en-US" sz="3400" b="1" dirty="0"/>
              <a:t>C-PRO: Summary of development</a:t>
            </a:r>
          </a:p>
        </p:txBody>
      </p:sp>
      <p:sp>
        <p:nvSpPr>
          <p:cNvPr id="6" name="TextBox 5">
            <a:extLst>
              <a:ext uri="{FF2B5EF4-FFF2-40B4-BE49-F238E27FC236}">
                <a16:creationId xmlns:a16="http://schemas.microsoft.com/office/drawing/2014/main" id="{29ADDB65-4197-D241-A8C8-C567572662EB}"/>
              </a:ext>
            </a:extLst>
          </p:cNvPr>
          <p:cNvSpPr txBox="1"/>
          <p:nvPr/>
        </p:nvSpPr>
        <p:spPr>
          <a:xfrm>
            <a:off x="540328" y="722413"/>
            <a:ext cx="11166763" cy="6186309"/>
          </a:xfrm>
          <a:prstGeom prst="rect">
            <a:avLst/>
          </a:prstGeom>
          <a:noFill/>
        </p:spPr>
        <p:txBody>
          <a:bodyPr wrap="square" rtlCol="0">
            <a:spAutoFit/>
          </a:bodyPr>
          <a:lstStyle/>
          <a:p>
            <a:pPr lvl="1"/>
            <a:endParaRPr lang="en-GB" dirty="0"/>
          </a:p>
          <a:p>
            <a:r>
              <a:rPr lang="en-GB" sz="2400" b="1" dirty="0"/>
              <a:t>v6</a:t>
            </a:r>
            <a:r>
              <a:rPr lang="en-GB" sz="2400" dirty="0"/>
              <a:t>: </a:t>
            </a:r>
          </a:p>
          <a:p>
            <a:pPr marL="1257300" lvl="2" indent="-342900">
              <a:buFont typeface="Wingdings" pitchFamily="2" charset="2"/>
              <a:buChar char="§"/>
            </a:pPr>
            <a:r>
              <a:rPr lang="en-US" sz="2400" b="1" dirty="0"/>
              <a:t>definition of “height” changed to include levels below the ground level.</a:t>
            </a:r>
            <a:r>
              <a:rPr lang="en-US" sz="2400" dirty="0"/>
              <a:t> Modification of the algorithms in order to introduce definition of height as in C-NOM product. </a:t>
            </a:r>
          </a:p>
          <a:p>
            <a:pPr marL="1257300" lvl="2" indent="-342900">
              <a:buFont typeface="Wingdings" pitchFamily="2" charset="2"/>
              <a:buChar char="§"/>
            </a:pPr>
            <a:endParaRPr lang="en-US" sz="2400" dirty="0"/>
          </a:p>
          <a:p>
            <a:pPr marL="1257300" lvl="2" indent="-342900">
              <a:buFont typeface="Wingdings" pitchFamily="2" charset="2"/>
              <a:buChar char="§"/>
            </a:pPr>
            <a:r>
              <a:rPr lang="en-US" sz="2400" dirty="0"/>
              <a:t>Evaluation of different EarthCARE Doppler velocities and denoising techniques with a goal to improve C-CD Best Velocity Estimate</a:t>
            </a:r>
          </a:p>
          <a:p>
            <a:pPr marL="1257300" lvl="2" indent="-342900">
              <a:buFont typeface="Wingdings" pitchFamily="2" charset="2"/>
              <a:buChar char="§"/>
            </a:pPr>
            <a:endParaRPr lang="en-US" sz="2400" dirty="0"/>
          </a:p>
          <a:p>
            <a:pPr marL="1257300" lvl="2" indent="-342900">
              <a:buFont typeface="Wingdings" pitchFamily="2" charset="2"/>
              <a:buChar char="§"/>
            </a:pPr>
            <a:r>
              <a:rPr lang="en-GB" sz="2400" dirty="0"/>
              <a:t>Development of the sedimentation velocity best estimate suitable to be used in retrieval algorithms requiring Doppler information</a:t>
            </a:r>
          </a:p>
          <a:p>
            <a:pPr lvl="2"/>
            <a:endParaRPr lang="en-GB" sz="2400" dirty="0"/>
          </a:p>
          <a:p>
            <a:pPr marL="1257300" lvl="2" indent="-342900">
              <a:buFont typeface="Wingdings" pitchFamily="2" charset="2"/>
              <a:buChar char="§"/>
            </a:pPr>
            <a:r>
              <a:rPr lang="en-US" sz="2400" dirty="0"/>
              <a:t>Updates on C-PRO - C-APC interface due to significant changes in the C-APC v2.00 output product and </a:t>
            </a:r>
            <a:r>
              <a:rPr lang="en-GB" sz="2400" dirty="0"/>
              <a:t>development of the algorithm processing information provided by the C-APC product and generating Doppler estimates corrected for antenna </a:t>
            </a:r>
            <a:r>
              <a:rPr lang="en-GB" sz="2400" dirty="0" err="1"/>
              <a:t>mispointing</a:t>
            </a:r>
            <a:r>
              <a:rPr lang="en-GB" sz="2400" dirty="0"/>
              <a:t>. </a:t>
            </a:r>
          </a:p>
          <a:p>
            <a:pPr marL="285750" indent="-285750">
              <a:buFont typeface="Wingdings" pitchFamily="2" charset="2"/>
              <a:buChar char="§"/>
            </a:pPr>
            <a:endParaRPr lang="en-GB" dirty="0"/>
          </a:p>
        </p:txBody>
      </p:sp>
      <p:pic>
        <p:nvPicPr>
          <p:cNvPr id="7" name="Picture 6">
            <a:extLst>
              <a:ext uri="{FF2B5EF4-FFF2-40B4-BE49-F238E27FC236}">
                <a16:creationId xmlns:a16="http://schemas.microsoft.com/office/drawing/2014/main" id="{849CB206-8951-E94B-B769-AA7F5B3A303A}"/>
              </a:ext>
            </a:extLst>
          </p:cNvPr>
          <p:cNvPicPr/>
          <p:nvPr/>
        </p:nvPicPr>
        <p:blipFill rotWithShape="1">
          <a:blip r:embed="rId2"/>
          <a:srcRect t="21247" r="62842" b="8373"/>
          <a:stretch/>
        </p:blipFill>
        <p:spPr>
          <a:xfrm>
            <a:off x="52527" y="6356350"/>
            <a:ext cx="1384387" cy="501650"/>
          </a:xfrm>
          <a:prstGeom prst="rect">
            <a:avLst/>
          </a:prstGeom>
        </p:spPr>
      </p:pic>
    </p:spTree>
    <p:extLst>
      <p:ext uri="{BB962C8B-B14F-4D97-AF65-F5344CB8AC3E}">
        <p14:creationId xmlns:p14="http://schemas.microsoft.com/office/powerpoint/2010/main" val="2319612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998765-CD19-A149-91AF-D87F17493D1B}"/>
              </a:ext>
            </a:extLst>
          </p:cNvPr>
          <p:cNvSpPr>
            <a:spLocks noGrp="1"/>
          </p:cNvSpPr>
          <p:nvPr>
            <p:ph type="sldNum" sz="quarter" idx="12"/>
          </p:nvPr>
        </p:nvSpPr>
        <p:spPr/>
        <p:txBody>
          <a:bodyPr/>
          <a:lstStyle/>
          <a:p>
            <a:fld id="{75B84E8A-9C9B-CB49-BD46-27667AEFD8BB}" type="slidenum">
              <a:rPr lang="en-US" smtClean="0"/>
              <a:t>14</a:t>
            </a:fld>
            <a:endParaRPr lang="en-US"/>
          </a:p>
        </p:txBody>
      </p:sp>
      <p:cxnSp>
        <p:nvCxnSpPr>
          <p:cNvPr id="5" name="Straight Connector 4">
            <a:extLst>
              <a:ext uri="{FF2B5EF4-FFF2-40B4-BE49-F238E27FC236}">
                <a16:creationId xmlns:a16="http://schemas.microsoft.com/office/drawing/2014/main" id="{3CB9E052-EE00-B54A-A6BB-F1505342BDBA}"/>
              </a:ext>
            </a:extLst>
          </p:cNvPr>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0A9B584-D7AC-8441-9D05-A9CC1F9FDB9D}"/>
              </a:ext>
            </a:extLst>
          </p:cNvPr>
          <p:cNvSpPr txBox="1"/>
          <p:nvPr/>
        </p:nvSpPr>
        <p:spPr>
          <a:xfrm>
            <a:off x="1892450" y="246033"/>
            <a:ext cx="6454332" cy="615553"/>
          </a:xfrm>
          <a:prstGeom prst="rect">
            <a:avLst/>
          </a:prstGeom>
          <a:noFill/>
        </p:spPr>
        <p:txBody>
          <a:bodyPr wrap="none" rtlCol="0">
            <a:spAutoFit/>
          </a:bodyPr>
          <a:lstStyle/>
          <a:p>
            <a:pPr algn="ctr"/>
            <a:r>
              <a:rPr lang="en-US" sz="3400" b="1" dirty="0"/>
              <a:t>C-PRO: Summary of development</a:t>
            </a:r>
          </a:p>
        </p:txBody>
      </p:sp>
      <p:pic>
        <p:nvPicPr>
          <p:cNvPr id="7" name="Picture 6">
            <a:extLst>
              <a:ext uri="{FF2B5EF4-FFF2-40B4-BE49-F238E27FC236}">
                <a16:creationId xmlns:a16="http://schemas.microsoft.com/office/drawing/2014/main" id="{4445934A-EE0D-DB4D-BE3F-A7024A5EAD24}"/>
              </a:ext>
            </a:extLst>
          </p:cNvPr>
          <p:cNvPicPr/>
          <p:nvPr/>
        </p:nvPicPr>
        <p:blipFill rotWithShape="1">
          <a:blip r:embed="rId2"/>
          <a:srcRect t="21247" r="62842" b="8373"/>
          <a:stretch/>
        </p:blipFill>
        <p:spPr>
          <a:xfrm>
            <a:off x="52527" y="6356350"/>
            <a:ext cx="1384387" cy="501650"/>
          </a:xfrm>
          <a:prstGeom prst="rect">
            <a:avLst/>
          </a:prstGeom>
        </p:spPr>
      </p:pic>
      <p:pic>
        <p:nvPicPr>
          <p:cNvPr id="14" name="Picture 13" descr="A picture containing indoor, wall&#10;&#10;Description automatically generated">
            <a:extLst>
              <a:ext uri="{FF2B5EF4-FFF2-40B4-BE49-F238E27FC236}">
                <a16:creationId xmlns:a16="http://schemas.microsoft.com/office/drawing/2014/main" id="{C41EA46D-593E-5D44-BD2E-C14424B31CCA}"/>
              </a:ext>
            </a:extLst>
          </p:cNvPr>
          <p:cNvPicPr/>
          <p:nvPr/>
        </p:nvPicPr>
        <p:blipFill>
          <a:blip r:embed="rId3"/>
          <a:stretch>
            <a:fillRect/>
          </a:stretch>
        </p:blipFill>
        <p:spPr>
          <a:xfrm>
            <a:off x="-17720" y="2879187"/>
            <a:ext cx="3753705" cy="1055180"/>
          </a:xfrm>
          <a:prstGeom prst="rect">
            <a:avLst/>
          </a:prstGeom>
        </p:spPr>
      </p:pic>
      <p:pic>
        <p:nvPicPr>
          <p:cNvPr id="15" name="Picture 14" descr="A picture containing map&#10;&#10;Description automatically generated">
            <a:extLst>
              <a:ext uri="{FF2B5EF4-FFF2-40B4-BE49-F238E27FC236}">
                <a16:creationId xmlns:a16="http://schemas.microsoft.com/office/drawing/2014/main" id="{F6A23875-6FC0-D54F-BDC2-948A53F41E58}"/>
              </a:ext>
            </a:extLst>
          </p:cNvPr>
          <p:cNvPicPr/>
          <p:nvPr/>
        </p:nvPicPr>
        <p:blipFill>
          <a:blip r:embed="rId4"/>
          <a:stretch>
            <a:fillRect/>
          </a:stretch>
        </p:blipFill>
        <p:spPr>
          <a:xfrm>
            <a:off x="-17720" y="4392591"/>
            <a:ext cx="3886335" cy="1193996"/>
          </a:xfrm>
          <a:prstGeom prst="rect">
            <a:avLst/>
          </a:prstGeom>
        </p:spPr>
      </p:pic>
      <p:pic>
        <p:nvPicPr>
          <p:cNvPr id="16" name="Picture 15" descr="A picture containing indoor, wall&#10;&#10;Description automatically generated">
            <a:extLst>
              <a:ext uri="{FF2B5EF4-FFF2-40B4-BE49-F238E27FC236}">
                <a16:creationId xmlns:a16="http://schemas.microsoft.com/office/drawing/2014/main" id="{F1D16055-0552-7143-B62D-C0A457983C2C}"/>
              </a:ext>
            </a:extLst>
          </p:cNvPr>
          <p:cNvPicPr/>
          <p:nvPr/>
        </p:nvPicPr>
        <p:blipFill>
          <a:blip r:embed="rId5"/>
          <a:stretch>
            <a:fillRect/>
          </a:stretch>
        </p:blipFill>
        <p:spPr>
          <a:xfrm>
            <a:off x="5718973" y="1130495"/>
            <a:ext cx="5255617" cy="1509823"/>
          </a:xfrm>
          <a:prstGeom prst="rect">
            <a:avLst/>
          </a:prstGeom>
        </p:spPr>
      </p:pic>
      <p:pic>
        <p:nvPicPr>
          <p:cNvPr id="17" name="Picture 16" descr="A picture containing indoor, sky, wall&#10;&#10;Description automatically generated">
            <a:extLst>
              <a:ext uri="{FF2B5EF4-FFF2-40B4-BE49-F238E27FC236}">
                <a16:creationId xmlns:a16="http://schemas.microsoft.com/office/drawing/2014/main" id="{9353E562-FC0D-9E40-BBD5-41FFD7938FD7}"/>
              </a:ext>
            </a:extLst>
          </p:cNvPr>
          <p:cNvPicPr/>
          <p:nvPr/>
        </p:nvPicPr>
        <p:blipFill>
          <a:blip r:embed="rId6"/>
          <a:stretch>
            <a:fillRect/>
          </a:stretch>
        </p:blipFill>
        <p:spPr>
          <a:xfrm>
            <a:off x="5718973" y="2613605"/>
            <a:ext cx="5255617" cy="1457571"/>
          </a:xfrm>
          <a:prstGeom prst="rect">
            <a:avLst/>
          </a:prstGeom>
        </p:spPr>
      </p:pic>
      <p:pic>
        <p:nvPicPr>
          <p:cNvPr id="12" name="Picture 11" descr="A picture containing clock&#10;&#10;Description automatically generated">
            <a:extLst>
              <a:ext uri="{FF2B5EF4-FFF2-40B4-BE49-F238E27FC236}">
                <a16:creationId xmlns:a16="http://schemas.microsoft.com/office/drawing/2014/main" id="{3A89C9E3-D11B-B145-A423-7097E4E03C6B}"/>
              </a:ext>
            </a:extLst>
          </p:cNvPr>
          <p:cNvPicPr>
            <a:picLocks noChangeAspect="1"/>
          </p:cNvPicPr>
          <p:nvPr/>
        </p:nvPicPr>
        <p:blipFill>
          <a:blip r:embed="rId7"/>
          <a:stretch>
            <a:fillRect/>
          </a:stretch>
        </p:blipFill>
        <p:spPr>
          <a:xfrm>
            <a:off x="5993722" y="5554286"/>
            <a:ext cx="4772703" cy="1304547"/>
          </a:xfrm>
          <a:prstGeom prst="rect">
            <a:avLst/>
          </a:prstGeom>
        </p:spPr>
      </p:pic>
      <p:pic>
        <p:nvPicPr>
          <p:cNvPr id="13" name="Picture 12" descr="A picture containing clock&#10;&#10;Description automatically generated">
            <a:extLst>
              <a:ext uri="{FF2B5EF4-FFF2-40B4-BE49-F238E27FC236}">
                <a16:creationId xmlns:a16="http://schemas.microsoft.com/office/drawing/2014/main" id="{16FA6B53-5D4B-D840-AFC7-5ECCDBF9AE47}"/>
              </a:ext>
            </a:extLst>
          </p:cNvPr>
          <p:cNvPicPr>
            <a:picLocks noChangeAspect="1"/>
          </p:cNvPicPr>
          <p:nvPr/>
        </p:nvPicPr>
        <p:blipFill>
          <a:blip r:embed="rId8"/>
          <a:stretch>
            <a:fillRect/>
          </a:stretch>
        </p:blipFill>
        <p:spPr>
          <a:xfrm>
            <a:off x="6096000" y="4044463"/>
            <a:ext cx="4201551" cy="1509823"/>
          </a:xfrm>
          <a:prstGeom prst="rect">
            <a:avLst/>
          </a:prstGeom>
        </p:spPr>
      </p:pic>
      <p:pic>
        <p:nvPicPr>
          <p:cNvPr id="18" name="Picture 17" descr="A picture containing drawing&#10;&#10;Description automatically generated">
            <a:extLst>
              <a:ext uri="{FF2B5EF4-FFF2-40B4-BE49-F238E27FC236}">
                <a16:creationId xmlns:a16="http://schemas.microsoft.com/office/drawing/2014/main" id="{14D75FF8-B196-BC45-AE0E-0848ECA254F4}"/>
              </a:ext>
            </a:extLst>
          </p:cNvPr>
          <p:cNvPicPr>
            <a:picLocks noChangeAspect="1"/>
          </p:cNvPicPr>
          <p:nvPr/>
        </p:nvPicPr>
        <p:blipFill>
          <a:blip r:embed="rId9"/>
          <a:stretch>
            <a:fillRect/>
          </a:stretch>
        </p:blipFill>
        <p:spPr>
          <a:xfrm>
            <a:off x="10506253" y="3934368"/>
            <a:ext cx="1654127" cy="1608640"/>
          </a:xfrm>
          <a:prstGeom prst="rect">
            <a:avLst/>
          </a:prstGeom>
        </p:spPr>
      </p:pic>
      <p:pic>
        <p:nvPicPr>
          <p:cNvPr id="19" name="Picture 18" descr="Graphical user interface, text, application&#10;&#10;Description automatically generated">
            <a:extLst>
              <a:ext uri="{FF2B5EF4-FFF2-40B4-BE49-F238E27FC236}">
                <a16:creationId xmlns:a16="http://schemas.microsoft.com/office/drawing/2014/main" id="{B4A4C60C-8B3D-3B4C-9BA6-D0C2E0675BA6}"/>
              </a:ext>
            </a:extLst>
          </p:cNvPr>
          <p:cNvPicPr>
            <a:picLocks noChangeAspect="1"/>
          </p:cNvPicPr>
          <p:nvPr/>
        </p:nvPicPr>
        <p:blipFill>
          <a:blip r:embed="rId10"/>
          <a:stretch>
            <a:fillRect/>
          </a:stretch>
        </p:blipFill>
        <p:spPr>
          <a:xfrm>
            <a:off x="10766425" y="5606538"/>
            <a:ext cx="1412261" cy="1099628"/>
          </a:xfrm>
          <a:prstGeom prst="rect">
            <a:avLst/>
          </a:prstGeom>
        </p:spPr>
      </p:pic>
      <p:sp>
        <p:nvSpPr>
          <p:cNvPr id="8" name="TextBox 7">
            <a:extLst>
              <a:ext uri="{FF2B5EF4-FFF2-40B4-BE49-F238E27FC236}">
                <a16:creationId xmlns:a16="http://schemas.microsoft.com/office/drawing/2014/main" id="{56080C14-2F4B-0244-B8C1-0E5FE04AAB53}"/>
              </a:ext>
            </a:extLst>
          </p:cNvPr>
          <p:cNvSpPr txBox="1"/>
          <p:nvPr/>
        </p:nvSpPr>
        <p:spPr>
          <a:xfrm>
            <a:off x="618978" y="2166425"/>
            <a:ext cx="1964577" cy="369332"/>
          </a:xfrm>
          <a:prstGeom prst="rect">
            <a:avLst/>
          </a:prstGeom>
          <a:noFill/>
        </p:spPr>
        <p:txBody>
          <a:bodyPr wrap="none" rtlCol="0">
            <a:spAutoFit/>
          </a:bodyPr>
          <a:lstStyle/>
          <a:p>
            <a:r>
              <a:rPr lang="en-US" b="1" dirty="0"/>
              <a:t>C-NOM reflectivity</a:t>
            </a:r>
          </a:p>
        </p:txBody>
      </p:sp>
      <p:sp>
        <p:nvSpPr>
          <p:cNvPr id="20" name="TextBox 19">
            <a:extLst>
              <a:ext uri="{FF2B5EF4-FFF2-40B4-BE49-F238E27FC236}">
                <a16:creationId xmlns:a16="http://schemas.microsoft.com/office/drawing/2014/main" id="{C5CA3656-2FF9-D244-9140-E60FC20D2C00}"/>
              </a:ext>
            </a:extLst>
          </p:cNvPr>
          <p:cNvSpPr txBox="1"/>
          <p:nvPr/>
        </p:nvSpPr>
        <p:spPr>
          <a:xfrm>
            <a:off x="602567" y="3978813"/>
            <a:ext cx="2522807" cy="369332"/>
          </a:xfrm>
          <a:prstGeom prst="rect">
            <a:avLst/>
          </a:prstGeom>
          <a:noFill/>
        </p:spPr>
        <p:txBody>
          <a:bodyPr wrap="none" rtlCol="0">
            <a:spAutoFit/>
          </a:bodyPr>
          <a:lstStyle/>
          <a:p>
            <a:r>
              <a:rPr lang="en-US" b="1" dirty="0"/>
              <a:t>C-NOM Doppler Velocity</a:t>
            </a:r>
          </a:p>
        </p:txBody>
      </p:sp>
      <p:sp>
        <p:nvSpPr>
          <p:cNvPr id="9" name="TextBox 8">
            <a:extLst>
              <a:ext uri="{FF2B5EF4-FFF2-40B4-BE49-F238E27FC236}">
                <a16:creationId xmlns:a16="http://schemas.microsoft.com/office/drawing/2014/main" id="{54D21095-B04D-F842-A107-4DC7C5A48859}"/>
              </a:ext>
            </a:extLst>
          </p:cNvPr>
          <p:cNvSpPr txBox="1"/>
          <p:nvPr/>
        </p:nvSpPr>
        <p:spPr>
          <a:xfrm>
            <a:off x="4924120" y="1205618"/>
            <a:ext cx="1256819" cy="646331"/>
          </a:xfrm>
          <a:prstGeom prst="rect">
            <a:avLst/>
          </a:prstGeom>
          <a:noFill/>
        </p:spPr>
        <p:txBody>
          <a:bodyPr wrap="none" rtlCol="0">
            <a:spAutoFit/>
          </a:bodyPr>
          <a:lstStyle/>
          <a:p>
            <a:r>
              <a:rPr lang="en-US" b="1" dirty="0"/>
              <a:t>C-FMR </a:t>
            </a:r>
          </a:p>
          <a:p>
            <a:r>
              <a:rPr lang="en-US" b="1" dirty="0"/>
              <a:t>Reflectivity</a:t>
            </a:r>
          </a:p>
        </p:txBody>
      </p:sp>
      <p:sp>
        <p:nvSpPr>
          <p:cNvPr id="21" name="TextBox 20">
            <a:extLst>
              <a:ext uri="{FF2B5EF4-FFF2-40B4-BE49-F238E27FC236}">
                <a16:creationId xmlns:a16="http://schemas.microsoft.com/office/drawing/2014/main" id="{F2F68193-859B-C84E-83F3-C5BDA385143D}"/>
              </a:ext>
            </a:extLst>
          </p:cNvPr>
          <p:cNvSpPr txBox="1"/>
          <p:nvPr/>
        </p:nvSpPr>
        <p:spPr>
          <a:xfrm>
            <a:off x="4921775" y="2722583"/>
            <a:ext cx="1205779" cy="923330"/>
          </a:xfrm>
          <a:prstGeom prst="rect">
            <a:avLst/>
          </a:prstGeom>
          <a:noFill/>
        </p:spPr>
        <p:txBody>
          <a:bodyPr wrap="none" rtlCol="0">
            <a:spAutoFit/>
          </a:bodyPr>
          <a:lstStyle/>
          <a:p>
            <a:r>
              <a:rPr lang="en-US" b="1" dirty="0"/>
              <a:t>C-CD Final </a:t>
            </a:r>
          </a:p>
          <a:p>
            <a:r>
              <a:rPr lang="en-US" b="1" dirty="0"/>
              <a:t>Doppler</a:t>
            </a:r>
          </a:p>
          <a:p>
            <a:r>
              <a:rPr lang="en-US" b="1" dirty="0"/>
              <a:t> Estimate</a:t>
            </a:r>
          </a:p>
        </p:txBody>
      </p:sp>
      <p:sp>
        <p:nvSpPr>
          <p:cNvPr id="22" name="TextBox 21">
            <a:extLst>
              <a:ext uri="{FF2B5EF4-FFF2-40B4-BE49-F238E27FC236}">
                <a16:creationId xmlns:a16="http://schemas.microsoft.com/office/drawing/2014/main" id="{7A4D2E0A-0861-8E47-809E-95E0833A91CB}"/>
              </a:ext>
            </a:extLst>
          </p:cNvPr>
          <p:cNvSpPr txBox="1"/>
          <p:nvPr/>
        </p:nvSpPr>
        <p:spPr>
          <a:xfrm>
            <a:off x="4864779" y="4394295"/>
            <a:ext cx="1333115" cy="830997"/>
          </a:xfrm>
          <a:prstGeom prst="rect">
            <a:avLst/>
          </a:prstGeom>
          <a:noFill/>
        </p:spPr>
        <p:txBody>
          <a:bodyPr wrap="square" rtlCol="0">
            <a:spAutoFit/>
          </a:bodyPr>
          <a:lstStyle/>
          <a:p>
            <a:r>
              <a:rPr lang="en-US" sz="1600" b="1" dirty="0"/>
              <a:t>C-TC Hydrometeor Classification</a:t>
            </a:r>
          </a:p>
        </p:txBody>
      </p:sp>
      <p:sp>
        <p:nvSpPr>
          <p:cNvPr id="23" name="TextBox 22">
            <a:extLst>
              <a:ext uri="{FF2B5EF4-FFF2-40B4-BE49-F238E27FC236}">
                <a16:creationId xmlns:a16="http://schemas.microsoft.com/office/drawing/2014/main" id="{1056469D-31AE-C548-BDC5-0CE9EFACB5B7}"/>
              </a:ext>
            </a:extLst>
          </p:cNvPr>
          <p:cNvSpPr txBox="1"/>
          <p:nvPr/>
        </p:nvSpPr>
        <p:spPr>
          <a:xfrm>
            <a:off x="4876502" y="5770583"/>
            <a:ext cx="1333115" cy="830997"/>
          </a:xfrm>
          <a:prstGeom prst="rect">
            <a:avLst/>
          </a:prstGeom>
          <a:noFill/>
        </p:spPr>
        <p:txBody>
          <a:bodyPr wrap="square" rtlCol="0">
            <a:spAutoFit/>
          </a:bodyPr>
          <a:lstStyle/>
          <a:p>
            <a:r>
              <a:rPr lang="en-US" sz="1600" b="1" dirty="0"/>
              <a:t>C-TC </a:t>
            </a:r>
            <a:r>
              <a:rPr lang="en-US" sz="1600" b="1" dirty="0" err="1"/>
              <a:t>Dopler</a:t>
            </a:r>
            <a:r>
              <a:rPr lang="en-US" sz="1600" b="1" dirty="0"/>
              <a:t> velocity </a:t>
            </a:r>
          </a:p>
          <a:p>
            <a:r>
              <a:rPr lang="en-US" sz="1600" b="1" dirty="0"/>
              <a:t>Classification</a:t>
            </a:r>
          </a:p>
        </p:txBody>
      </p:sp>
      <p:sp>
        <p:nvSpPr>
          <p:cNvPr id="10" name="Notched Right Arrow 9">
            <a:extLst>
              <a:ext uri="{FF2B5EF4-FFF2-40B4-BE49-F238E27FC236}">
                <a16:creationId xmlns:a16="http://schemas.microsoft.com/office/drawing/2014/main" id="{56C8E27F-32B6-B24B-BEFE-C716343BABEB}"/>
              </a:ext>
            </a:extLst>
          </p:cNvPr>
          <p:cNvSpPr/>
          <p:nvPr/>
        </p:nvSpPr>
        <p:spPr>
          <a:xfrm>
            <a:off x="3689221" y="3736496"/>
            <a:ext cx="978408" cy="48463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4620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15</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1892450" y="246033"/>
            <a:ext cx="6454332" cy="615553"/>
          </a:xfrm>
          <a:prstGeom prst="rect">
            <a:avLst/>
          </a:prstGeom>
          <a:noFill/>
        </p:spPr>
        <p:txBody>
          <a:bodyPr wrap="none" rtlCol="0">
            <a:spAutoFit/>
          </a:bodyPr>
          <a:lstStyle/>
          <a:p>
            <a:pPr algn="ctr"/>
            <a:r>
              <a:rPr lang="en-US" sz="3400" b="1" dirty="0"/>
              <a:t>C-PRO: Summary of development</a:t>
            </a:r>
          </a:p>
        </p:txBody>
      </p:sp>
      <p:sp>
        <p:nvSpPr>
          <p:cNvPr id="6" name="TextBox 5">
            <a:extLst>
              <a:ext uri="{FF2B5EF4-FFF2-40B4-BE49-F238E27FC236}">
                <a16:creationId xmlns:a16="http://schemas.microsoft.com/office/drawing/2014/main" id="{29ADDB65-4197-D241-A8C8-C567572662EB}"/>
              </a:ext>
            </a:extLst>
          </p:cNvPr>
          <p:cNvSpPr txBox="1"/>
          <p:nvPr/>
        </p:nvSpPr>
        <p:spPr>
          <a:xfrm>
            <a:off x="540328" y="932251"/>
            <a:ext cx="11166763" cy="6832640"/>
          </a:xfrm>
          <a:prstGeom prst="rect">
            <a:avLst/>
          </a:prstGeom>
          <a:noFill/>
        </p:spPr>
        <p:txBody>
          <a:bodyPr wrap="square" rtlCol="0">
            <a:spAutoFit/>
          </a:bodyPr>
          <a:lstStyle/>
          <a:p>
            <a:endParaRPr lang="en-GB" sz="2400" dirty="0"/>
          </a:p>
          <a:p>
            <a:pPr marL="285750" indent="-285750">
              <a:buFont typeface="Wingdings" pitchFamily="2" charset="2"/>
              <a:buChar char="§"/>
            </a:pPr>
            <a:r>
              <a:rPr lang="en-GB" sz="2400" dirty="0"/>
              <a:t>A significant effort has been invested on </a:t>
            </a:r>
            <a:r>
              <a:rPr lang="en-GB" sz="2400" b="1" dirty="0"/>
              <a:t>alignment of the C-NOM product developed by McGill to the one developed by JAXA</a:t>
            </a:r>
            <a:r>
              <a:rPr lang="en-GB" sz="2400" dirty="0"/>
              <a:t> and redeveloping and improving interface with C-PRO.</a:t>
            </a:r>
            <a:endParaRPr lang="en-CA" sz="2400" dirty="0"/>
          </a:p>
          <a:p>
            <a:endParaRPr lang="en-US" sz="2400" b="1" dirty="0"/>
          </a:p>
          <a:p>
            <a:pPr marL="285750" indent="-285750">
              <a:buFont typeface="Wingdings" pitchFamily="2" charset="2"/>
              <a:buChar char="§"/>
            </a:pPr>
            <a:r>
              <a:rPr lang="en-US" sz="2400" b="1" dirty="0"/>
              <a:t>The C-PRO v5 and v6 </a:t>
            </a:r>
            <a:r>
              <a:rPr lang="en-US" sz="2400" dirty="0"/>
              <a:t>data products for 3 reference EC scenes available for the C-NOM datasets</a:t>
            </a:r>
            <a:r>
              <a:rPr lang="en-US" sz="2400" b="1" dirty="0"/>
              <a:t>: </a:t>
            </a:r>
          </a:p>
          <a:p>
            <a:pPr marL="800100" lvl="1" indent="-342900">
              <a:buFont typeface="Wingdings" pitchFamily="2" charset="2"/>
              <a:buChar char="Ø"/>
            </a:pPr>
            <a:r>
              <a:rPr lang="en-US" sz="2400" dirty="0"/>
              <a:t>JAXA dataset</a:t>
            </a:r>
          </a:p>
          <a:p>
            <a:pPr marL="800100" lvl="1" indent="-342900">
              <a:buFont typeface="Wingdings" pitchFamily="2" charset="2"/>
              <a:buChar char="Ø"/>
            </a:pPr>
            <a:r>
              <a:rPr lang="en-US" sz="2400" dirty="0"/>
              <a:t>McGill dataset  with fixed PRF </a:t>
            </a:r>
          </a:p>
          <a:p>
            <a:pPr marL="800100" lvl="1" indent="-342900">
              <a:buFont typeface="Wingdings" pitchFamily="2" charset="2"/>
              <a:buChar char="Ø"/>
            </a:pPr>
            <a:r>
              <a:rPr lang="en-US" sz="2400" dirty="0"/>
              <a:t>McGill dataset with variable PRF</a:t>
            </a:r>
          </a:p>
          <a:p>
            <a:pPr marL="800100" lvl="1" indent="-342900">
              <a:buFont typeface="Wingdings" pitchFamily="2" charset="2"/>
              <a:buChar char="Ø"/>
            </a:pPr>
            <a:endParaRPr lang="en-US" sz="2400" dirty="0"/>
          </a:p>
          <a:p>
            <a:pPr marL="800100" lvl="1" indent="-342900">
              <a:buFont typeface="Wingdings" pitchFamily="2" charset="2"/>
              <a:buChar char="Ø"/>
            </a:pPr>
            <a:r>
              <a:rPr lang="en-US" sz="2400" dirty="0"/>
              <a:t>Extensive </a:t>
            </a:r>
            <a:r>
              <a:rPr lang="en-US" sz="2400" b="1" dirty="0"/>
              <a:t>testing </a:t>
            </a:r>
            <a:r>
              <a:rPr lang="en-US" sz="2400" dirty="0"/>
              <a:t>of the </a:t>
            </a:r>
            <a:r>
              <a:rPr lang="en-US" sz="2400" b="1" dirty="0"/>
              <a:t>C-NOM </a:t>
            </a:r>
            <a:r>
              <a:rPr lang="en-US" sz="2400" dirty="0"/>
              <a:t>data products for 3 reference </a:t>
            </a:r>
            <a:r>
              <a:rPr lang="en-US" sz="2400" b="1" dirty="0"/>
              <a:t>EC scenes with fixed and variable PRF</a:t>
            </a:r>
            <a:r>
              <a:rPr lang="en-US" sz="2400" dirty="0"/>
              <a:t>.</a:t>
            </a:r>
          </a:p>
          <a:p>
            <a:pPr marL="800100" lvl="1" indent="-342900">
              <a:buFont typeface="Wingdings" pitchFamily="2" charset="2"/>
              <a:buChar char="Ø"/>
            </a:pPr>
            <a:endParaRPr lang="en-US" sz="2400" dirty="0"/>
          </a:p>
          <a:p>
            <a:pPr marL="285750" indent="-285750">
              <a:buFont typeface="Wingdings" pitchFamily="2" charset="2"/>
              <a:buChar char="§"/>
            </a:pPr>
            <a:endParaRPr lang="en-US" sz="2800" dirty="0"/>
          </a:p>
          <a:p>
            <a:pPr marL="285750" indent="-285750">
              <a:buFont typeface="Wingdings" pitchFamily="2" charset="2"/>
              <a:buChar char="§"/>
            </a:pPr>
            <a:endParaRPr lang="en-US" sz="2800" dirty="0"/>
          </a:p>
          <a:p>
            <a:pPr marL="285750" indent="-285750">
              <a:buFont typeface="Wingdings" pitchFamily="2" charset="2"/>
              <a:buChar char="§"/>
            </a:pPr>
            <a:endParaRPr lang="en-GB" sz="2800" dirty="0"/>
          </a:p>
          <a:p>
            <a:endParaRPr lang="en-US" dirty="0"/>
          </a:p>
        </p:txBody>
      </p:sp>
      <p:pic>
        <p:nvPicPr>
          <p:cNvPr id="7" name="Picture 6">
            <a:extLst>
              <a:ext uri="{FF2B5EF4-FFF2-40B4-BE49-F238E27FC236}">
                <a16:creationId xmlns:a16="http://schemas.microsoft.com/office/drawing/2014/main" id="{849CB206-8951-E94B-B769-AA7F5B3A303A}"/>
              </a:ext>
            </a:extLst>
          </p:cNvPr>
          <p:cNvPicPr/>
          <p:nvPr/>
        </p:nvPicPr>
        <p:blipFill rotWithShape="1">
          <a:blip r:embed="rId2"/>
          <a:srcRect t="21247" r="62842" b="8373"/>
          <a:stretch/>
        </p:blipFill>
        <p:spPr>
          <a:xfrm>
            <a:off x="52527" y="6356350"/>
            <a:ext cx="1384387" cy="501650"/>
          </a:xfrm>
          <a:prstGeom prst="rect">
            <a:avLst/>
          </a:prstGeom>
        </p:spPr>
      </p:pic>
    </p:spTree>
    <p:extLst>
      <p:ext uri="{BB962C8B-B14F-4D97-AF65-F5344CB8AC3E}">
        <p14:creationId xmlns:p14="http://schemas.microsoft.com/office/powerpoint/2010/main" val="3366463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0B5769C-87FB-3A41-ABF4-F79F29B4C446}"/>
              </a:ext>
            </a:extLst>
          </p:cNvPr>
          <p:cNvSpPr>
            <a:spLocks noGrp="1"/>
          </p:cNvSpPr>
          <p:nvPr>
            <p:ph type="sldNum" sz="quarter" idx="12"/>
          </p:nvPr>
        </p:nvSpPr>
        <p:spPr/>
        <p:txBody>
          <a:bodyPr/>
          <a:lstStyle/>
          <a:p>
            <a:fld id="{75B84E8A-9C9B-CB49-BD46-27667AEFD8BB}" type="slidenum">
              <a:rPr lang="en-US" smtClean="0"/>
              <a:t>16</a:t>
            </a:fld>
            <a:endParaRPr lang="en-US"/>
          </a:p>
        </p:txBody>
      </p:sp>
      <p:pic>
        <p:nvPicPr>
          <p:cNvPr id="6" name="Picture 5" descr="A picture containing diagram&#10;&#10;Description automatically generated">
            <a:extLst>
              <a:ext uri="{FF2B5EF4-FFF2-40B4-BE49-F238E27FC236}">
                <a16:creationId xmlns:a16="http://schemas.microsoft.com/office/drawing/2014/main" id="{5B9A111C-F5D0-C44F-9BD1-D4E8BA498934}"/>
              </a:ext>
            </a:extLst>
          </p:cNvPr>
          <p:cNvPicPr>
            <a:picLocks noChangeAspect="1"/>
          </p:cNvPicPr>
          <p:nvPr/>
        </p:nvPicPr>
        <p:blipFill>
          <a:blip r:embed="rId2"/>
          <a:stretch>
            <a:fillRect/>
          </a:stretch>
        </p:blipFill>
        <p:spPr>
          <a:xfrm>
            <a:off x="4306084" y="959478"/>
            <a:ext cx="7833389" cy="5677721"/>
          </a:xfrm>
          <a:prstGeom prst="rect">
            <a:avLst/>
          </a:prstGeom>
        </p:spPr>
      </p:pic>
      <p:cxnSp>
        <p:nvCxnSpPr>
          <p:cNvPr id="7" name="Straight Connector 6">
            <a:extLst>
              <a:ext uri="{FF2B5EF4-FFF2-40B4-BE49-F238E27FC236}">
                <a16:creationId xmlns:a16="http://schemas.microsoft.com/office/drawing/2014/main" id="{8532B169-466A-4A4E-83FD-73FC7C05AD5D}"/>
              </a:ext>
            </a:extLst>
          </p:cNvPr>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394B846-CB2A-0242-B0BA-9B7D6BB1A595}"/>
              </a:ext>
            </a:extLst>
          </p:cNvPr>
          <p:cNvSpPr txBox="1"/>
          <p:nvPr/>
        </p:nvSpPr>
        <p:spPr>
          <a:xfrm>
            <a:off x="1892450" y="246033"/>
            <a:ext cx="6454332" cy="615553"/>
          </a:xfrm>
          <a:prstGeom prst="rect">
            <a:avLst/>
          </a:prstGeom>
          <a:noFill/>
        </p:spPr>
        <p:txBody>
          <a:bodyPr wrap="none" rtlCol="0">
            <a:spAutoFit/>
          </a:bodyPr>
          <a:lstStyle/>
          <a:p>
            <a:pPr algn="ctr"/>
            <a:r>
              <a:rPr lang="en-US" sz="3400" b="1" dirty="0"/>
              <a:t>C-PRO: Summary of development</a:t>
            </a:r>
          </a:p>
        </p:txBody>
      </p:sp>
      <p:pic>
        <p:nvPicPr>
          <p:cNvPr id="9" name="Picture 8">
            <a:extLst>
              <a:ext uri="{FF2B5EF4-FFF2-40B4-BE49-F238E27FC236}">
                <a16:creationId xmlns:a16="http://schemas.microsoft.com/office/drawing/2014/main" id="{86D618AF-2F8C-6242-AF7F-CF43290998F3}"/>
              </a:ext>
            </a:extLst>
          </p:cNvPr>
          <p:cNvPicPr/>
          <p:nvPr/>
        </p:nvPicPr>
        <p:blipFill rotWithShape="1">
          <a:blip r:embed="rId3"/>
          <a:srcRect t="21247" r="62842" b="8373"/>
          <a:stretch/>
        </p:blipFill>
        <p:spPr>
          <a:xfrm>
            <a:off x="52527" y="6356350"/>
            <a:ext cx="1384387" cy="501650"/>
          </a:xfrm>
          <a:prstGeom prst="rect">
            <a:avLst/>
          </a:prstGeom>
        </p:spPr>
      </p:pic>
      <p:sp>
        <p:nvSpPr>
          <p:cNvPr id="10" name="TextBox 9">
            <a:extLst>
              <a:ext uri="{FF2B5EF4-FFF2-40B4-BE49-F238E27FC236}">
                <a16:creationId xmlns:a16="http://schemas.microsoft.com/office/drawing/2014/main" id="{C89B1047-E68C-2F45-A533-4CAC6D790DA8}"/>
              </a:ext>
            </a:extLst>
          </p:cNvPr>
          <p:cNvSpPr txBox="1"/>
          <p:nvPr/>
        </p:nvSpPr>
        <p:spPr>
          <a:xfrm>
            <a:off x="531628" y="1403500"/>
            <a:ext cx="3211033" cy="4185761"/>
          </a:xfrm>
          <a:prstGeom prst="rect">
            <a:avLst/>
          </a:prstGeom>
          <a:noFill/>
        </p:spPr>
        <p:txBody>
          <a:bodyPr wrap="square" rtlCol="0">
            <a:spAutoFit/>
          </a:bodyPr>
          <a:lstStyle/>
          <a:p>
            <a:r>
              <a:rPr lang="en-US" sz="3200" b="1" dirty="0"/>
              <a:t>Example of C-CD Doppler Velocity Estimates  using </a:t>
            </a:r>
          </a:p>
          <a:p>
            <a:endParaRPr lang="en-US" sz="3200" b="1" dirty="0"/>
          </a:p>
          <a:p>
            <a:pPr marL="800100" lvl="1" indent="-342900">
              <a:buFont typeface="Wingdings" pitchFamily="2" charset="2"/>
              <a:buChar char="Ø"/>
            </a:pPr>
            <a:r>
              <a:rPr lang="en-US" sz="2400"/>
              <a:t>McGill </a:t>
            </a:r>
            <a:r>
              <a:rPr lang="en-US" sz="2400" dirty="0"/>
              <a:t>dataset  with fixed PRF </a:t>
            </a:r>
          </a:p>
          <a:p>
            <a:pPr marL="800100" lvl="1" indent="-342900">
              <a:buFont typeface="Wingdings" pitchFamily="2" charset="2"/>
              <a:buChar char="Ø"/>
            </a:pPr>
            <a:r>
              <a:rPr lang="en-US" sz="2400" dirty="0"/>
              <a:t>McGill dataset with variable PRF</a:t>
            </a:r>
          </a:p>
          <a:p>
            <a:pPr marL="800100" lvl="1" indent="-342900">
              <a:buFont typeface="Wingdings" pitchFamily="2" charset="2"/>
              <a:buChar char="Ø"/>
            </a:pPr>
            <a:r>
              <a:rPr lang="en-US" sz="2400" dirty="0"/>
              <a:t>JAXA dataset</a:t>
            </a:r>
          </a:p>
          <a:p>
            <a:endParaRPr lang="en-US" dirty="0"/>
          </a:p>
        </p:txBody>
      </p:sp>
    </p:spTree>
    <p:extLst>
      <p:ext uri="{BB962C8B-B14F-4D97-AF65-F5344CB8AC3E}">
        <p14:creationId xmlns:p14="http://schemas.microsoft.com/office/powerpoint/2010/main" val="599594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542014" y="246033"/>
            <a:ext cx="5155194" cy="615553"/>
          </a:xfrm>
          <a:prstGeom prst="rect">
            <a:avLst/>
          </a:prstGeom>
          <a:noFill/>
        </p:spPr>
        <p:txBody>
          <a:bodyPr wrap="none" rtlCol="0">
            <a:spAutoFit/>
          </a:bodyPr>
          <a:lstStyle/>
          <a:p>
            <a:pPr algn="ctr"/>
            <a:r>
              <a:rPr lang="en-US" sz="3400" b="1" dirty="0"/>
              <a:t>C-CLD: Description &amp; Status</a:t>
            </a:r>
          </a:p>
        </p:txBody>
      </p:sp>
      <p:sp>
        <p:nvSpPr>
          <p:cNvPr id="4" name="Slide Number Placeholder 3"/>
          <p:cNvSpPr>
            <a:spLocks noGrp="1"/>
          </p:cNvSpPr>
          <p:nvPr>
            <p:ph type="sldNum" sz="quarter" idx="12"/>
          </p:nvPr>
        </p:nvSpPr>
        <p:spPr/>
        <p:txBody>
          <a:bodyPr/>
          <a:lstStyle/>
          <a:p>
            <a:fld id="{3E9D0E30-8978-4A4F-8741-C7ED7010D0A7}" type="slidenum">
              <a:rPr lang="en-US" smtClean="0"/>
              <a:t>17</a:t>
            </a:fld>
            <a:endParaRPr lang="en-US"/>
          </a:p>
        </p:txBody>
      </p:sp>
      <p:sp>
        <p:nvSpPr>
          <p:cNvPr id="5" name="Rectangle 4">
            <a:extLst>
              <a:ext uri="{FF2B5EF4-FFF2-40B4-BE49-F238E27FC236}">
                <a16:creationId xmlns:a16="http://schemas.microsoft.com/office/drawing/2014/main" id="{BA1116B4-6D8B-0840-887D-3DDE4F9BF26C}"/>
              </a:ext>
            </a:extLst>
          </p:cNvPr>
          <p:cNvSpPr/>
          <p:nvPr/>
        </p:nvSpPr>
        <p:spPr>
          <a:xfrm>
            <a:off x="324591" y="1059774"/>
            <a:ext cx="11312235" cy="3539430"/>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DATA PRODUCTS</a:t>
            </a:r>
          </a:p>
          <a:p>
            <a:pPr lvl="0"/>
            <a:endParaRPr lang="en-CA" sz="2800" b="1" dirty="0">
              <a:latin typeface="Calibri" panose="020F0502020204030204" pitchFamily="34" charset="0"/>
              <a:ea typeface="Times New Roman" panose="02020603050405020304" pitchFamily="18" charset="0"/>
            </a:endParaRPr>
          </a:p>
          <a:p>
            <a:pPr marL="342900" indent="-342900">
              <a:buFont typeface="Wingdings" pitchFamily="2" charset="2"/>
              <a:buChar char="Ø"/>
            </a:pPr>
            <a:r>
              <a:rPr lang="en-CA" sz="2800" b="1" dirty="0">
                <a:solidFill>
                  <a:srgbClr val="C00000"/>
                </a:solidFill>
                <a:latin typeface="Calibri" panose="020F0502020204030204" pitchFamily="34" charset="0"/>
                <a:ea typeface="Times New Roman" panose="02020603050405020304" pitchFamily="18" charset="0"/>
              </a:rPr>
              <a:t>C-CLD</a:t>
            </a:r>
            <a:r>
              <a:rPr lang="en-CA" sz="2800" b="1" dirty="0">
                <a:latin typeface="Calibri" panose="020F0502020204030204" pitchFamily="34" charset="0"/>
                <a:ea typeface="Times New Roman" panose="02020603050405020304" pitchFamily="18" charset="0"/>
              </a:rPr>
              <a:t>: </a:t>
            </a:r>
            <a:r>
              <a:rPr lang="en-CA" sz="2800" dirty="0"/>
              <a:t>This processor takes as input all information available from the CPR-only measurements: C-FMR reflectivity factor and path integration information, C-CD Doppler velocity and C-TC hydrometeor and Doppler velocity classifications and retrieves the mass water content and particle characteristic size. </a:t>
            </a:r>
          </a:p>
          <a:p>
            <a:pPr marL="342900" lvl="0" indent="-342900">
              <a:buFont typeface="Wingdings" pitchFamily="2" charset="2"/>
              <a:buChar char="Ø"/>
            </a:pPr>
            <a:endParaRPr lang="en-CA" sz="2800" dirty="0">
              <a:latin typeface="Times New Roman" panose="02020603050405020304" pitchFamily="18" charset="0"/>
              <a:ea typeface="Times New Roman" panose="02020603050405020304" pitchFamily="18" charset="0"/>
            </a:endParaRPr>
          </a:p>
        </p:txBody>
      </p:sp>
      <p:pic>
        <p:nvPicPr>
          <p:cNvPr id="7" name="Picture 6">
            <a:extLst>
              <a:ext uri="{FF2B5EF4-FFF2-40B4-BE49-F238E27FC236}">
                <a16:creationId xmlns:a16="http://schemas.microsoft.com/office/drawing/2014/main" id="{4E81281D-AD81-A84A-9AFD-7014BB09E983}"/>
              </a:ext>
            </a:extLst>
          </p:cNvPr>
          <p:cNvPicPr/>
          <p:nvPr/>
        </p:nvPicPr>
        <p:blipFill rotWithShape="1">
          <a:blip r:embed="rId2"/>
          <a:srcRect t="21247" r="62842" b="8373"/>
          <a:stretch/>
        </p:blipFill>
        <p:spPr>
          <a:xfrm>
            <a:off x="52527" y="6356350"/>
            <a:ext cx="1384387" cy="501650"/>
          </a:xfrm>
          <a:prstGeom prst="rect">
            <a:avLst/>
          </a:prstGeom>
        </p:spPr>
      </p:pic>
      <p:sp>
        <p:nvSpPr>
          <p:cNvPr id="8" name="Rectangle 7">
            <a:extLst>
              <a:ext uri="{FF2B5EF4-FFF2-40B4-BE49-F238E27FC236}">
                <a16:creationId xmlns:a16="http://schemas.microsoft.com/office/drawing/2014/main" id="{BCD0E4E2-CD14-4446-ACE4-B79C3A4BAC15}"/>
              </a:ext>
            </a:extLst>
          </p:cNvPr>
          <p:cNvSpPr/>
          <p:nvPr/>
        </p:nvSpPr>
        <p:spPr>
          <a:xfrm>
            <a:off x="302821" y="4379910"/>
            <a:ext cx="11564588" cy="1815882"/>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STATUS</a:t>
            </a:r>
          </a:p>
          <a:p>
            <a:r>
              <a:rPr lang="en-GB" sz="2800" dirty="0">
                <a:solidFill>
                  <a:srgbClr val="002060"/>
                </a:solidFill>
              </a:rPr>
              <a:t>C-CLD retrieval has been verified for physical consistency using three nominal test scenes. Starting  faze of the </a:t>
            </a:r>
            <a:r>
              <a:rPr lang="en-US" sz="2800" dirty="0">
                <a:solidFill>
                  <a:srgbClr val="002060"/>
                </a:solidFill>
              </a:rPr>
              <a:t>extensive testing of different algorithms and verification.</a:t>
            </a:r>
          </a:p>
        </p:txBody>
      </p:sp>
    </p:spTree>
    <p:extLst>
      <p:ext uri="{BB962C8B-B14F-4D97-AF65-F5344CB8AC3E}">
        <p14:creationId xmlns:p14="http://schemas.microsoft.com/office/powerpoint/2010/main" val="33467457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18</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2041818" y="246033"/>
            <a:ext cx="6155596" cy="615553"/>
          </a:xfrm>
          <a:prstGeom prst="rect">
            <a:avLst/>
          </a:prstGeom>
          <a:noFill/>
        </p:spPr>
        <p:txBody>
          <a:bodyPr wrap="none" rtlCol="0">
            <a:spAutoFit/>
          </a:bodyPr>
          <a:lstStyle/>
          <a:p>
            <a:pPr algn="ctr"/>
            <a:r>
              <a:rPr lang="en-US" sz="3400" b="1" dirty="0"/>
              <a:t>C-CLD: Summary of development</a:t>
            </a:r>
          </a:p>
        </p:txBody>
      </p:sp>
      <p:sp>
        <p:nvSpPr>
          <p:cNvPr id="10" name="TextBox 9">
            <a:extLst>
              <a:ext uri="{FF2B5EF4-FFF2-40B4-BE49-F238E27FC236}">
                <a16:creationId xmlns:a16="http://schemas.microsoft.com/office/drawing/2014/main" id="{55AB7FE4-8468-1444-B43A-3564E5AF713E}"/>
              </a:ext>
            </a:extLst>
          </p:cNvPr>
          <p:cNvSpPr txBox="1"/>
          <p:nvPr/>
        </p:nvSpPr>
        <p:spPr>
          <a:xfrm>
            <a:off x="443345" y="1579418"/>
            <a:ext cx="184731" cy="369332"/>
          </a:xfrm>
          <a:prstGeom prst="rect">
            <a:avLst/>
          </a:prstGeom>
          <a:noFill/>
        </p:spPr>
        <p:txBody>
          <a:bodyPr wrap="none" rtlCol="0">
            <a:spAutoFit/>
          </a:bodyPr>
          <a:lstStyle/>
          <a:p>
            <a:endParaRPr lang="en-US" dirty="0"/>
          </a:p>
        </p:txBody>
      </p:sp>
      <p:pic>
        <p:nvPicPr>
          <p:cNvPr id="7" name="Picture 6">
            <a:extLst>
              <a:ext uri="{FF2B5EF4-FFF2-40B4-BE49-F238E27FC236}">
                <a16:creationId xmlns:a16="http://schemas.microsoft.com/office/drawing/2014/main" id="{05F556A0-388A-334C-B7D3-67A1F5BCDA7F}"/>
              </a:ext>
            </a:extLst>
          </p:cNvPr>
          <p:cNvPicPr/>
          <p:nvPr/>
        </p:nvPicPr>
        <p:blipFill rotWithShape="1">
          <a:blip r:embed="rId2"/>
          <a:srcRect t="21247" r="62842" b="8373"/>
          <a:stretch/>
        </p:blipFill>
        <p:spPr>
          <a:xfrm>
            <a:off x="52527" y="6356350"/>
            <a:ext cx="1384387" cy="501650"/>
          </a:xfrm>
          <a:prstGeom prst="rect">
            <a:avLst/>
          </a:prstGeom>
        </p:spPr>
      </p:pic>
      <p:sp>
        <p:nvSpPr>
          <p:cNvPr id="13" name="TextBox 12">
            <a:extLst>
              <a:ext uri="{FF2B5EF4-FFF2-40B4-BE49-F238E27FC236}">
                <a16:creationId xmlns:a16="http://schemas.microsoft.com/office/drawing/2014/main" id="{85878D60-4C4E-7C41-898C-D1637243FE13}"/>
              </a:ext>
            </a:extLst>
          </p:cNvPr>
          <p:cNvSpPr txBox="1"/>
          <p:nvPr/>
        </p:nvSpPr>
        <p:spPr>
          <a:xfrm>
            <a:off x="540328" y="994553"/>
            <a:ext cx="11166763" cy="5170646"/>
          </a:xfrm>
          <a:prstGeom prst="rect">
            <a:avLst/>
          </a:prstGeom>
          <a:noFill/>
        </p:spPr>
        <p:txBody>
          <a:bodyPr wrap="square" rtlCol="0">
            <a:spAutoFit/>
          </a:bodyPr>
          <a:lstStyle/>
          <a:p>
            <a:pPr marL="285750" indent="-285750">
              <a:buFont typeface="Wingdings" pitchFamily="2" charset="2"/>
              <a:buChar char="§"/>
            </a:pPr>
            <a:endParaRPr lang="en-GB" dirty="0"/>
          </a:p>
          <a:p>
            <a:r>
              <a:rPr lang="en-GB" sz="2400" b="1" dirty="0"/>
              <a:t>v1-v2: </a:t>
            </a:r>
          </a:p>
          <a:p>
            <a:pPr marL="285750" indent="-285750">
              <a:buFont typeface="Wingdings" pitchFamily="2" charset="2"/>
              <a:buChar char="§"/>
            </a:pPr>
            <a:r>
              <a:rPr lang="en-GB" sz="2400" dirty="0"/>
              <a:t>focus on technical work and the first version of the processor and data product</a:t>
            </a:r>
          </a:p>
          <a:p>
            <a:pPr marL="285750" indent="-285750">
              <a:buFont typeface="Wingdings" pitchFamily="2" charset="2"/>
              <a:buChar char="§"/>
            </a:pPr>
            <a:r>
              <a:rPr lang="en-CA" sz="2400" dirty="0"/>
              <a:t>Work on the algorithm for retrieval of drizzle-free clouds and lightly drizzling clouds microphysics </a:t>
            </a:r>
          </a:p>
          <a:p>
            <a:pPr marL="285750" indent="-285750">
              <a:buFont typeface="Wingdings" pitchFamily="2" charset="2"/>
              <a:buChar char="§"/>
            </a:pPr>
            <a:r>
              <a:rPr lang="en-US" sz="2400" dirty="0"/>
              <a:t>Refinement of ice retrieval algorithms</a:t>
            </a:r>
            <a:endParaRPr lang="en-CA" sz="2400" dirty="0"/>
          </a:p>
          <a:p>
            <a:endParaRPr lang="en-GB" sz="2400" dirty="0"/>
          </a:p>
          <a:p>
            <a:r>
              <a:rPr lang="en-GB" sz="2400" b="1" dirty="0"/>
              <a:t>v3-v4</a:t>
            </a:r>
            <a:r>
              <a:rPr lang="en-GB" sz="2400" dirty="0"/>
              <a:t>: </a:t>
            </a:r>
          </a:p>
          <a:p>
            <a:pPr marL="285750" indent="-285750">
              <a:buFont typeface="Wingdings" pitchFamily="2" charset="2"/>
              <a:buChar char="§"/>
            </a:pPr>
            <a:r>
              <a:rPr lang="en-GB" sz="2400" dirty="0"/>
              <a:t>testing and continual improvements of the C-CLD algorithms on Halifax scene using  early C-PRO products with “noiseless” Doppler velocity. </a:t>
            </a:r>
          </a:p>
          <a:p>
            <a:pPr marL="285750" indent="-285750">
              <a:buFont typeface="Wingdings" pitchFamily="2" charset="2"/>
              <a:buChar char="§"/>
            </a:pPr>
            <a:r>
              <a:rPr lang="en-GB" sz="2400" dirty="0"/>
              <a:t>Intensive technical work and development of different tests (including the tests for handling of frame margins ) </a:t>
            </a:r>
          </a:p>
          <a:p>
            <a:pPr marL="285750" indent="-285750">
              <a:buFont typeface="Wingdings" pitchFamily="2" charset="2"/>
              <a:buChar char="§"/>
            </a:pPr>
            <a:r>
              <a:rPr lang="en-GB" sz="2400" dirty="0"/>
              <a:t>Introduced </a:t>
            </a:r>
            <a:r>
              <a:rPr lang="en-US" sz="2400" dirty="0"/>
              <a:t>Warm rain retrieval and a treatment of  profiles with rain originating from snow</a:t>
            </a:r>
            <a:endParaRPr lang="en-CA" sz="2400" dirty="0"/>
          </a:p>
        </p:txBody>
      </p:sp>
    </p:spTree>
    <p:extLst>
      <p:ext uri="{BB962C8B-B14F-4D97-AF65-F5344CB8AC3E}">
        <p14:creationId xmlns:p14="http://schemas.microsoft.com/office/powerpoint/2010/main" val="580838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19</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2041818" y="246033"/>
            <a:ext cx="6155596" cy="615553"/>
          </a:xfrm>
          <a:prstGeom prst="rect">
            <a:avLst/>
          </a:prstGeom>
          <a:noFill/>
        </p:spPr>
        <p:txBody>
          <a:bodyPr wrap="none" rtlCol="0">
            <a:spAutoFit/>
          </a:bodyPr>
          <a:lstStyle/>
          <a:p>
            <a:pPr algn="ctr"/>
            <a:r>
              <a:rPr lang="en-US" sz="3400" b="1" dirty="0"/>
              <a:t>C-CLD: Summary of development</a:t>
            </a:r>
          </a:p>
        </p:txBody>
      </p:sp>
      <p:sp>
        <p:nvSpPr>
          <p:cNvPr id="10" name="TextBox 9">
            <a:extLst>
              <a:ext uri="{FF2B5EF4-FFF2-40B4-BE49-F238E27FC236}">
                <a16:creationId xmlns:a16="http://schemas.microsoft.com/office/drawing/2014/main" id="{55AB7FE4-8468-1444-B43A-3564E5AF713E}"/>
              </a:ext>
            </a:extLst>
          </p:cNvPr>
          <p:cNvSpPr txBox="1"/>
          <p:nvPr/>
        </p:nvSpPr>
        <p:spPr>
          <a:xfrm>
            <a:off x="443345" y="1579418"/>
            <a:ext cx="184731" cy="369332"/>
          </a:xfrm>
          <a:prstGeom prst="rect">
            <a:avLst/>
          </a:prstGeom>
          <a:noFill/>
        </p:spPr>
        <p:txBody>
          <a:bodyPr wrap="none" rtlCol="0">
            <a:spAutoFit/>
          </a:bodyPr>
          <a:lstStyle/>
          <a:p>
            <a:endParaRPr lang="en-US" dirty="0"/>
          </a:p>
        </p:txBody>
      </p:sp>
      <p:pic>
        <p:nvPicPr>
          <p:cNvPr id="7" name="Picture 6">
            <a:extLst>
              <a:ext uri="{FF2B5EF4-FFF2-40B4-BE49-F238E27FC236}">
                <a16:creationId xmlns:a16="http://schemas.microsoft.com/office/drawing/2014/main" id="{05F556A0-388A-334C-B7D3-67A1F5BCDA7F}"/>
              </a:ext>
            </a:extLst>
          </p:cNvPr>
          <p:cNvPicPr/>
          <p:nvPr/>
        </p:nvPicPr>
        <p:blipFill rotWithShape="1">
          <a:blip r:embed="rId2"/>
          <a:srcRect t="21247" r="62842" b="8373"/>
          <a:stretch/>
        </p:blipFill>
        <p:spPr>
          <a:xfrm>
            <a:off x="52527" y="6356350"/>
            <a:ext cx="1384387" cy="501650"/>
          </a:xfrm>
          <a:prstGeom prst="rect">
            <a:avLst/>
          </a:prstGeom>
        </p:spPr>
      </p:pic>
      <p:sp>
        <p:nvSpPr>
          <p:cNvPr id="15" name="TextBox 14">
            <a:extLst>
              <a:ext uri="{FF2B5EF4-FFF2-40B4-BE49-F238E27FC236}">
                <a16:creationId xmlns:a16="http://schemas.microsoft.com/office/drawing/2014/main" id="{D7C5BBE2-0460-EF40-A622-8A08CA6DEB21}"/>
              </a:ext>
            </a:extLst>
          </p:cNvPr>
          <p:cNvSpPr txBox="1"/>
          <p:nvPr/>
        </p:nvSpPr>
        <p:spPr>
          <a:xfrm>
            <a:off x="540328" y="1266703"/>
            <a:ext cx="11166763" cy="4708981"/>
          </a:xfrm>
          <a:prstGeom prst="rect">
            <a:avLst/>
          </a:prstGeom>
          <a:noFill/>
        </p:spPr>
        <p:txBody>
          <a:bodyPr wrap="square" rtlCol="0">
            <a:spAutoFit/>
          </a:bodyPr>
          <a:lstStyle/>
          <a:p>
            <a:endParaRPr lang="en-GB" dirty="0"/>
          </a:p>
          <a:p>
            <a:r>
              <a:rPr lang="en-GB" sz="2400" b="1" dirty="0"/>
              <a:t>v5</a:t>
            </a:r>
            <a:r>
              <a:rPr lang="en-GB" sz="2400" dirty="0"/>
              <a:t>: </a:t>
            </a:r>
          </a:p>
          <a:p>
            <a:pPr marL="800100" lvl="1" indent="-342900">
              <a:buFont typeface="Wingdings" pitchFamily="2" charset="2"/>
              <a:buChar char="§"/>
            </a:pPr>
            <a:r>
              <a:rPr lang="en-GB" sz="2400" dirty="0"/>
              <a:t>change in definition of the height with respect to WGS84 ellipsoid</a:t>
            </a:r>
            <a:r>
              <a:rPr lang="en-CA" sz="2400" dirty="0"/>
              <a:t> in all products</a:t>
            </a:r>
          </a:p>
          <a:p>
            <a:pPr lvl="1"/>
            <a:r>
              <a:rPr lang="en-CA" sz="2400" dirty="0"/>
              <a:t> </a:t>
            </a:r>
          </a:p>
          <a:p>
            <a:pPr marL="742950" lvl="1" indent="-285750">
              <a:buFont typeface="Wingdings" pitchFamily="2" charset="2"/>
              <a:buChar char="§"/>
            </a:pPr>
            <a:r>
              <a:rPr lang="en-US" sz="2400" dirty="0"/>
              <a:t>Preparation of the true fields for scientific testing for the latest version of 3 reference EC scenes </a:t>
            </a:r>
            <a:endParaRPr lang="en-CA" sz="2400" dirty="0"/>
          </a:p>
          <a:p>
            <a:pPr lvl="1"/>
            <a:endParaRPr lang="en-GB" sz="2400" dirty="0"/>
          </a:p>
          <a:p>
            <a:pPr marL="742950" lvl="1" indent="-285750">
              <a:buFont typeface="Wingdings" pitchFamily="2" charset="2"/>
              <a:buChar char="§"/>
            </a:pPr>
            <a:r>
              <a:rPr lang="en-US" sz="2400" dirty="0"/>
              <a:t>C-CLD code optimization (</a:t>
            </a:r>
            <a:r>
              <a:rPr lang="en-CA" sz="2400" dirty="0"/>
              <a:t>parallelisation</a:t>
            </a:r>
            <a:r>
              <a:rPr lang="en-US" sz="2400" dirty="0"/>
              <a:t>): </a:t>
            </a:r>
            <a:r>
              <a:rPr lang="en-GB" sz="2400" dirty="0"/>
              <a:t>The processor’s source code has been restructured to allow an easier implementation of multithreading . The performance requirements have been met for Halifax and Baja scene.</a:t>
            </a:r>
            <a:endParaRPr lang="en-CA" sz="2400" dirty="0"/>
          </a:p>
          <a:p>
            <a:pPr marL="742950" lvl="1" indent="-285750">
              <a:buFont typeface="Wingdings" pitchFamily="2" charset="2"/>
              <a:buChar char="§"/>
            </a:pPr>
            <a:endParaRPr lang="en-CA" sz="2400" dirty="0"/>
          </a:p>
          <a:p>
            <a:pPr marL="742950" lvl="1" indent="-285750">
              <a:buFont typeface="Wingdings" pitchFamily="2" charset="2"/>
              <a:buChar char="§"/>
            </a:pPr>
            <a:endParaRPr lang="en-GB" sz="2400" dirty="0"/>
          </a:p>
          <a:p>
            <a:endParaRPr lang="en-GB" dirty="0"/>
          </a:p>
        </p:txBody>
      </p:sp>
    </p:spTree>
    <p:extLst>
      <p:ext uri="{BB962C8B-B14F-4D97-AF65-F5344CB8AC3E}">
        <p14:creationId xmlns:p14="http://schemas.microsoft.com/office/powerpoint/2010/main" val="165044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019720-4A2D-8C40-B951-CBBEB204A9B7}"/>
              </a:ext>
            </a:extLst>
          </p:cNvPr>
          <p:cNvSpPr txBox="1"/>
          <p:nvPr/>
        </p:nvSpPr>
        <p:spPr>
          <a:xfrm>
            <a:off x="4949639" y="162903"/>
            <a:ext cx="1614546" cy="646331"/>
          </a:xfrm>
          <a:prstGeom prst="rect">
            <a:avLst/>
          </a:prstGeom>
          <a:noFill/>
        </p:spPr>
        <p:txBody>
          <a:bodyPr wrap="none" rtlCol="0">
            <a:spAutoFit/>
          </a:bodyPr>
          <a:lstStyle/>
          <a:p>
            <a:pPr algn="ctr"/>
            <a:r>
              <a:rPr lang="en-US" sz="3600" b="1" dirty="0"/>
              <a:t>Outline</a:t>
            </a:r>
          </a:p>
        </p:txBody>
      </p:sp>
      <p:cxnSp>
        <p:nvCxnSpPr>
          <p:cNvPr id="7" name="Straight Connector 6">
            <a:extLst>
              <a:ext uri="{FF2B5EF4-FFF2-40B4-BE49-F238E27FC236}">
                <a16:creationId xmlns:a16="http://schemas.microsoft.com/office/drawing/2014/main" id="{AE7EE9A7-81BA-3D45-82A0-5A321212F114}"/>
              </a:ext>
            </a:extLst>
          </p:cNvPr>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Slide Number Placeholder 10">
            <a:extLst>
              <a:ext uri="{FF2B5EF4-FFF2-40B4-BE49-F238E27FC236}">
                <a16:creationId xmlns:a16="http://schemas.microsoft.com/office/drawing/2014/main" id="{AB6B3B9D-2237-AD47-9C87-B760241180B1}"/>
              </a:ext>
            </a:extLst>
          </p:cNvPr>
          <p:cNvSpPr>
            <a:spLocks noGrp="1"/>
          </p:cNvSpPr>
          <p:nvPr>
            <p:ph type="sldNum" sz="quarter" idx="12"/>
          </p:nvPr>
        </p:nvSpPr>
        <p:spPr/>
        <p:txBody>
          <a:bodyPr/>
          <a:lstStyle/>
          <a:p>
            <a:fld id="{75B84E8A-9C9B-CB49-BD46-27667AEFD8BB}" type="slidenum">
              <a:rPr lang="en-US" smtClean="0"/>
              <a:t>2</a:t>
            </a:fld>
            <a:endParaRPr lang="en-US" dirty="0"/>
          </a:p>
        </p:txBody>
      </p:sp>
      <p:pic>
        <p:nvPicPr>
          <p:cNvPr id="9" name="Picture 8">
            <a:extLst>
              <a:ext uri="{FF2B5EF4-FFF2-40B4-BE49-F238E27FC236}">
                <a16:creationId xmlns:a16="http://schemas.microsoft.com/office/drawing/2014/main" id="{FEAF3593-C125-6C4A-9D24-956539DCB49E}"/>
              </a:ext>
            </a:extLst>
          </p:cNvPr>
          <p:cNvPicPr/>
          <p:nvPr/>
        </p:nvPicPr>
        <p:blipFill rotWithShape="1">
          <a:blip r:embed="rId3"/>
          <a:srcRect t="21247" b="8373"/>
          <a:stretch/>
        </p:blipFill>
        <p:spPr>
          <a:xfrm>
            <a:off x="73593" y="6307593"/>
            <a:ext cx="4690912" cy="550407"/>
          </a:xfrm>
          <a:prstGeom prst="rect">
            <a:avLst/>
          </a:prstGeom>
        </p:spPr>
      </p:pic>
      <p:sp>
        <p:nvSpPr>
          <p:cNvPr id="5" name="TextBox 4">
            <a:extLst>
              <a:ext uri="{FF2B5EF4-FFF2-40B4-BE49-F238E27FC236}">
                <a16:creationId xmlns:a16="http://schemas.microsoft.com/office/drawing/2014/main" id="{CD59FD5F-6503-9D4F-8EB3-B2FCCEBBC0AC}"/>
              </a:ext>
            </a:extLst>
          </p:cNvPr>
          <p:cNvSpPr txBox="1"/>
          <p:nvPr/>
        </p:nvSpPr>
        <p:spPr>
          <a:xfrm>
            <a:off x="490890" y="1390613"/>
            <a:ext cx="10862910" cy="4401205"/>
          </a:xfrm>
          <a:prstGeom prst="rect">
            <a:avLst/>
          </a:prstGeom>
          <a:noFill/>
        </p:spPr>
        <p:txBody>
          <a:bodyPr wrap="none" rtlCol="0">
            <a:spAutoFit/>
          </a:bodyPr>
          <a:lstStyle/>
          <a:p>
            <a:pPr marL="342900" indent="-342900">
              <a:buFont typeface="Wingdings" pitchFamily="2" charset="2"/>
              <a:buChar char="v"/>
            </a:pPr>
            <a:r>
              <a:rPr lang="en-US" sz="2800" i="1" dirty="0"/>
              <a:t>DORSY products and processors, project timeline, and general overview</a:t>
            </a:r>
          </a:p>
          <a:p>
            <a:pPr marL="342900" indent="-342900">
              <a:buFont typeface="Wingdings" pitchFamily="2" charset="2"/>
              <a:buChar char="v"/>
            </a:pPr>
            <a:endParaRPr lang="en-US" sz="2800" i="1" dirty="0"/>
          </a:p>
          <a:p>
            <a:pPr marL="342900" indent="-342900">
              <a:buFont typeface="Wingdings" pitchFamily="2" charset="2"/>
              <a:buChar char="v"/>
            </a:pPr>
            <a:r>
              <a:rPr lang="en-US" sz="2800" i="1" dirty="0"/>
              <a:t>Description, status and summary of developments</a:t>
            </a:r>
          </a:p>
          <a:p>
            <a:pPr marL="800100" lvl="1" indent="-342900">
              <a:buFont typeface="Wingdings" pitchFamily="2" charset="2"/>
              <a:buChar char="Ø"/>
            </a:pPr>
            <a:r>
              <a:rPr lang="en-US" sz="2800" b="1" i="1" dirty="0"/>
              <a:t>C-PRO (C-FMR, C-CD, C-TC)</a:t>
            </a:r>
          </a:p>
          <a:p>
            <a:pPr marL="800100" lvl="1" indent="-342900">
              <a:buFont typeface="Wingdings" pitchFamily="2" charset="2"/>
              <a:buChar char="Ø"/>
            </a:pPr>
            <a:r>
              <a:rPr lang="en-US" sz="2800" b="1" i="1" dirty="0"/>
              <a:t>C-CLD</a:t>
            </a:r>
          </a:p>
          <a:p>
            <a:pPr marL="800100" lvl="1" indent="-342900">
              <a:buFont typeface="Wingdings" pitchFamily="2" charset="2"/>
              <a:buChar char="Ø"/>
            </a:pPr>
            <a:r>
              <a:rPr lang="en-US" sz="2800" b="1" i="1" dirty="0"/>
              <a:t>C-APC</a:t>
            </a:r>
          </a:p>
          <a:p>
            <a:pPr marL="800100" lvl="1" indent="-342900">
              <a:buFont typeface="Wingdings" pitchFamily="2" charset="2"/>
              <a:buChar char="Ø"/>
            </a:pPr>
            <a:r>
              <a:rPr lang="en-US" sz="2800" b="1" i="1" dirty="0"/>
              <a:t>AC-TC</a:t>
            </a:r>
          </a:p>
          <a:p>
            <a:pPr marL="800100" lvl="1" indent="-342900">
              <a:buFont typeface="Wingdings" pitchFamily="2" charset="2"/>
              <a:buChar char="Ø"/>
            </a:pPr>
            <a:r>
              <a:rPr lang="en-US" sz="2800" b="1" i="1" dirty="0"/>
              <a:t>ACM-CAP </a:t>
            </a:r>
          </a:p>
          <a:p>
            <a:pPr marL="800100" lvl="1" indent="-342900">
              <a:buFont typeface="Wingdings" pitchFamily="2" charset="2"/>
              <a:buChar char="v"/>
            </a:pPr>
            <a:endParaRPr lang="en-US" sz="2800" i="1" dirty="0"/>
          </a:p>
          <a:p>
            <a:pPr marL="342900" indent="-342900">
              <a:buFont typeface="Wingdings" pitchFamily="2" charset="2"/>
              <a:buChar char="v"/>
            </a:pPr>
            <a:r>
              <a:rPr lang="en-US" sz="2800" i="1" dirty="0"/>
              <a:t>Acknowledgments</a:t>
            </a:r>
          </a:p>
        </p:txBody>
      </p:sp>
    </p:spTree>
    <p:extLst>
      <p:ext uri="{BB962C8B-B14F-4D97-AF65-F5344CB8AC3E}">
        <p14:creationId xmlns:p14="http://schemas.microsoft.com/office/powerpoint/2010/main" val="31878038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20</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2041818" y="246033"/>
            <a:ext cx="6155596" cy="615553"/>
          </a:xfrm>
          <a:prstGeom prst="rect">
            <a:avLst/>
          </a:prstGeom>
          <a:noFill/>
        </p:spPr>
        <p:txBody>
          <a:bodyPr wrap="none" rtlCol="0">
            <a:spAutoFit/>
          </a:bodyPr>
          <a:lstStyle/>
          <a:p>
            <a:pPr algn="ctr"/>
            <a:r>
              <a:rPr lang="en-US" sz="3400" b="1" dirty="0"/>
              <a:t>C-CLD: Summary of development</a:t>
            </a:r>
          </a:p>
        </p:txBody>
      </p:sp>
      <p:sp>
        <p:nvSpPr>
          <p:cNvPr id="10" name="TextBox 9">
            <a:extLst>
              <a:ext uri="{FF2B5EF4-FFF2-40B4-BE49-F238E27FC236}">
                <a16:creationId xmlns:a16="http://schemas.microsoft.com/office/drawing/2014/main" id="{55AB7FE4-8468-1444-B43A-3564E5AF713E}"/>
              </a:ext>
            </a:extLst>
          </p:cNvPr>
          <p:cNvSpPr txBox="1"/>
          <p:nvPr/>
        </p:nvSpPr>
        <p:spPr>
          <a:xfrm>
            <a:off x="443345" y="1579418"/>
            <a:ext cx="184731" cy="369332"/>
          </a:xfrm>
          <a:prstGeom prst="rect">
            <a:avLst/>
          </a:prstGeom>
          <a:noFill/>
        </p:spPr>
        <p:txBody>
          <a:bodyPr wrap="none" rtlCol="0">
            <a:spAutoFit/>
          </a:bodyPr>
          <a:lstStyle/>
          <a:p>
            <a:endParaRPr lang="en-US" dirty="0"/>
          </a:p>
        </p:txBody>
      </p:sp>
      <p:pic>
        <p:nvPicPr>
          <p:cNvPr id="7" name="Picture 6">
            <a:extLst>
              <a:ext uri="{FF2B5EF4-FFF2-40B4-BE49-F238E27FC236}">
                <a16:creationId xmlns:a16="http://schemas.microsoft.com/office/drawing/2014/main" id="{05F556A0-388A-334C-B7D3-67A1F5BCDA7F}"/>
              </a:ext>
            </a:extLst>
          </p:cNvPr>
          <p:cNvPicPr/>
          <p:nvPr/>
        </p:nvPicPr>
        <p:blipFill rotWithShape="1">
          <a:blip r:embed="rId2"/>
          <a:srcRect t="21247" r="62842" b="8373"/>
          <a:stretch/>
        </p:blipFill>
        <p:spPr>
          <a:xfrm>
            <a:off x="52527" y="6356350"/>
            <a:ext cx="1384387" cy="501650"/>
          </a:xfrm>
          <a:prstGeom prst="rect">
            <a:avLst/>
          </a:prstGeom>
        </p:spPr>
      </p:pic>
      <p:sp>
        <p:nvSpPr>
          <p:cNvPr id="15" name="TextBox 14">
            <a:extLst>
              <a:ext uri="{FF2B5EF4-FFF2-40B4-BE49-F238E27FC236}">
                <a16:creationId xmlns:a16="http://schemas.microsoft.com/office/drawing/2014/main" id="{D7C5BBE2-0460-EF40-A622-8A08CA6DEB21}"/>
              </a:ext>
            </a:extLst>
          </p:cNvPr>
          <p:cNvSpPr txBox="1"/>
          <p:nvPr/>
        </p:nvSpPr>
        <p:spPr>
          <a:xfrm>
            <a:off x="540328" y="1266703"/>
            <a:ext cx="11166763" cy="5447645"/>
          </a:xfrm>
          <a:prstGeom prst="rect">
            <a:avLst/>
          </a:prstGeom>
          <a:noFill/>
        </p:spPr>
        <p:txBody>
          <a:bodyPr wrap="square" rtlCol="0">
            <a:spAutoFit/>
          </a:bodyPr>
          <a:lstStyle/>
          <a:p>
            <a:endParaRPr lang="en-GB" dirty="0"/>
          </a:p>
          <a:p>
            <a:r>
              <a:rPr lang="en-GB" sz="2400" b="1" dirty="0"/>
              <a:t>v6</a:t>
            </a:r>
            <a:r>
              <a:rPr lang="en-GB" sz="2400" dirty="0"/>
              <a:t>: </a:t>
            </a:r>
          </a:p>
          <a:p>
            <a:pPr marL="800100" lvl="1" indent="-342900">
              <a:buFont typeface="Wingdings" pitchFamily="2" charset="2"/>
              <a:buChar char="§"/>
            </a:pPr>
            <a:r>
              <a:rPr lang="en-US" sz="2400" dirty="0"/>
              <a:t>Introduced changes due to modified definition of height in the C-PRO products.</a:t>
            </a:r>
          </a:p>
          <a:p>
            <a:pPr marL="800100" lvl="1" indent="-342900">
              <a:buFont typeface="Wingdings" pitchFamily="2" charset="2"/>
              <a:buChar char="§"/>
            </a:pPr>
            <a:endParaRPr lang="en-US" sz="2400" dirty="0"/>
          </a:p>
          <a:p>
            <a:pPr marL="800100" lvl="1" indent="-342900">
              <a:buFont typeface="Wingdings" pitchFamily="2" charset="2"/>
              <a:buChar char="§"/>
            </a:pPr>
            <a:r>
              <a:rPr lang="en-US" sz="2400" dirty="0"/>
              <a:t> Introduced changes in definition of the C-TC variables.</a:t>
            </a:r>
            <a:endParaRPr lang="en-CA" sz="2400" dirty="0"/>
          </a:p>
          <a:p>
            <a:pPr marL="800100" lvl="1" indent="-342900">
              <a:buFont typeface="Wingdings" pitchFamily="2" charset="2"/>
              <a:buChar char="§"/>
            </a:pPr>
            <a:endParaRPr lang="en-CA" sz="2400" dirty="0"/>
          </a:p>
          <a:p>
            <a:pPr marL="800100" lvl="1" indent="-342900">
              <a:buFont typeface="Wingdings" pitchFamily="2" charset="2"/>
              <a:buChar char="§"/>
            </a:pPr>
            <a:r>
              <a:rPr lang="en-GB" sz="2400" dirty="0"/>
              <a:t>Refinements of different algorithms  (modified conditions for computation of the depth of liquid cloud in warm rain; improved stability and robustness of the solution when retrieving the profiles with cold rain and ice/snow layer due to low quality of the input Doppler measurements) </a:t>
            </a:r>
          </a:p>
          <a:p>
            <a:pPr marL="800100" lvl="1" indent="-342900">
              <a:buFont typeface="Wingdings" pitchFamily="2" charset="2"/>
              <a:buChar char="§"/>
            </a:pPr>
            <a:endParaRPr lang="en-GB" sz="2400" dirty="0"/>
          </a:p>
          <a:p>
            <a:pPr lvl="1"/>
            <a:endParaRPr lang="en-CA" sz="2400" dirty="0"/>
          </a:p>
          <a:p>
            <a:pPr marL="800100" lvl="1" indent="-342900">
              <a:buFont typeface="Wingdings" pitchFamily="2" charset="2"/>
              <a:buChar char="§"/>
            </a:pPr>
            <a:endParaRPr lang="en-CA" sz="2400" dirty="0"/>
          </a:p>
          <a:p>
            <a:pPr marL="742950" lvl="1" indent="-285750">
              <a:buFont typeface="Wingdings" pitchFamily="2" charset="2"/>
              <a:buChar char="§"/>
            </a:pPr>
            <a:endParaRPr lang="en-GB" sz="2400" dirty="0"/>
          </a:p>
          <a:p>
            <a:endParaRPr lang="en-GB" dirty="0"/>
          </a:p>
        </p:txBody>
      </p:sp>
    </p:spTree>
    <p:extLst>
      <p:ext uri="{BB962C8B-B14F-4D97-AF65-F5344CB8AC3E}">
        <p14:creationId xmlns:p14="http://schemas.microsoft.com/office/powerpoint/2010/main" val="2205491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8610600" y="6084200"/>
            <a:ext cx="2743200" cy="365125"/>
          </a:xfrm>
        </p:spPr>
        <p:txBody>
          <a:bodyPr/>
          <a:lstStyle/>
          <a:p>
            <a:fld id="{3E9D0E30-8978-4A4F-8741-C7ED7010D0A7}" type="slidenum">
              <a:rPr lang="en-US" smtClean="0"/>
              <a:t>21</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2041818" y="246033"/>
            <a:ext cx="6155596" cy="615553"/>
          </a:xfrm>
          <a:prstGeom prst="rect">
            <a:avLst/>
          </a:prstGeom>
          <a:noFill/>
        </p:spPr>
        <p:txBody>
          <a:bodyPr wrap="none" rtlCol="0">
            <a:spAutoFit/>
          </a:bodyPr>
          <a:lstStyle/>
          <a:p>
            <a:pPr algn="ctr"/>
            <a:r>
              <a:rPr lang="en-US" sz="3400" b="1" dirty="0"/>
              <a:t>C-CLD: Summary of development</a:t>
            </a:r>
          </a:p>
        </p:txBody>
      </p:sp>
      <p:sp>
        <p:nvSpPr>
          <p:cNvPr id="10" name="TextBox 9">
            <a:extLst>
              <a:ext uri="{FF2B5EF4-FFF2-40B4-BE49-F238E27FC236}">
                <a16:creationId xmlns:a16="http://schemas.microsoft.com/office/drawing/2014/main" id="{55AB7FE4-8468-1444-B43A-3564E5AF713E}"/>
              </a:ext>
            </a:extLst>
          </p:cNvPr>
          <p:cNvSpPr txBox="1"/>
          <p:nvPr/>
        </p:nvSpPr>
        <p:spPr>
          <a:xfrm>
            <a:off x="443345" y="1307268"/>
            <a:ext cx="184731" cy="369332"/>
          </a:xfrm>
          <a:prstGeom prst="rect">
            <a:avLst/>
          </a:prstGeom>
          <a:noFill/>
        </p:spPr>
        <p:txBody>
          <a:bodyPr wrap="none" rtlCol="0">
            <a:spAutoFit/>
          </a:bodyPr>
          <a:lstStyle/>
          <a:p>
            <a:endParaRPr lang="en-US" dirty="0"/>
          </a:p>
        </p:txBody>
      </p:sp>
      <p:pic>
        <p:nvPicPr>
          <p:cNvPr id="7" name="Picture 6">
            <a:extLst>
              <a:ext uri="{FF2B5EF4-FFF2-40B4-BE49-F238E27FC236}">
                <a16:creationId xmlns:a16="http://schemas.microsoft.com/office/drawing/2014/main" id="{05F556A0-388A-334C-B7D3-67A1F5BCDA7F}"/>
              </a:ext>
            </a:extLst>
          </p:cNvPr>
          <p:cNvPicPr/>
          <p:nvPr/>
        </p:nvPicPr>
        <p:blipFill rotWithShape="1">
          <a:blip r:embed="rId2"/>
          <a:srcRect t="21247" r="62842" b="8373"/>
          <a:stretch/>
        </p:blipFill>
        <p:spPr>
          <a:xfrm>
            <a:off x="52527" y="6301920"/>
            <a:ext cx="1384387" cy="501650"/>
          </a:xfrm>
          <a:prstGeom prst="rect">
            <a:avLst/>
          </a:prstGeom>
        </p:spPr>
      </p:pic>
      <p:sp>
        <p:nvSpPr>
          <p:cNvPr id="15" name="TextBox 14">
            <a:extLst>
              <a:ext uri="{FF2B5EF4-FFF2-40B4-BE49-F238E27FC236}">
                <a16:creationId xmlns:a16="http://schemas.microsoft.com/office/drawing/2014/main" id="{D7C5BBE2-0460-EF40-A622-8A08CA6DEB21}"/>
              </a:ext>
            </a:extLst>
          </p:cNvPr>
          <p:cNvSpPr txBox="1"/>
          <p:nvPr/>
        </p:nvSpPr>
        <p:spPr>
          <a:xfrm>
            <a:off x="540328" y="781903"/>
            <a:ext cx="11166763" cy="2492990"/>
          </a:xfrm>
          <a:prstGeom prst="rect">
            <a:avLst/>
          </a:prstGeom>
          <a:noFill/>
        </p:spPr>
        <p:txBody>
          <a:bodyPr wrap="square" rtlCol="0">
            <a:spAutoFit/>
          </a:bodyPr>
          <a:lstStyle/>
          <a:p>
            <a:endParaRPr lang="en-GB" dirty="0"/>
          </a:p>
          <a:p>
            <a:r>
              <a:rPr lang="en-GB" sz="2400" b="1" dirty="0"/>
              <a:t>v6</a:t>
            </a:r>
            <a:r>
              <a:rPr lang="en-GB" sz="2400" dirty="0"/>
              <a:t>: </a:t>
            </a:r>
          </a:p>
          <a:p>
            <a:pPr marL="800100" lvl="1" indent="-342900">
              <a:buFont typeface="Wingdings" pitchFamily="2" charset="2"/>
              <a:buChar char="§"/>
            </a:pPr>
            <a:r>
              <a:rPr lang="en-GB" sz="2400" b="1" dirty="0"/>
              <a:t>C-CLD retrieval has been verified for physical consistency using three nominal test scenes</a:t>
            </a:r>
            <a:endParaRPr lang="en-US" sz="2400" b="1" dirty="0"/>
          </a:p>
          <a:p>
            <a:pPr marL="800100" lvl="1" indent="-342900">
              <a:buFont typeface="Wingdings" pitchFamily="2" charset="2"/>
              <a:buChar char="§"/>
            </a:pPr>
            <a:endParaRPr lang="en-CA" sz="2400" dirty="0"/>
          </a:p>
          <a:p>
            <a:pPr marL="742950" lvl="1" indent="-285750">
              <a:buFont typeface="Wingdings" pitchFamily="2" charset="2"/>
              <a:buChar char="§"/>
            </a:pPr>
            <a:endParaRPr lang="en-GB" sz="2400" dirty="0"/>
          </a:p>
          <a:p>
            <a:endParaRPr lang="en-GB" dirty="0"/>
          </a:p>
        </p:txBody>
      </p:sp>
      <p:pic>
        <p:nvPicPr>
          <p:cNvPr id="8" name="Picture 7" descr="A picture containing indoor, kitchen, white, sitting&#10;&#10;Description automatically generated">
            <a:extLst>
              <a:ext uri="{FF2B5EF4-FFF2-40B4-BE49-F238E27FC236}">
                <a16:creationId xmlns:a16="http://schemas.microsoft.com/office/drawing/2014/main" id="{0232E930-3A09-FE43-AAFA-CD0006D8607F}"/>
              </a:ext>
            </a:extLst>
          </p:cNvPr>
          <p:cNvPicPr>
            <a:picLocks noChangeAspect="1"/>
          </p:cNvPicPr>
          <p:nvPr/>
        </p:nvPicPr>
        <p:blipFill>
          <a:blip r:embed="rId3"/>
          <a:stretch>
            <a:fillRect/>
          </a:stretch>
        </p:blipFill>
        <p:spPr>
          <a:xfrm>
            <a:off x="6719778" y="4468056"/>
            <a:ext cx="4774663" cy="1732767"/>
          </a:xfrm>
          <a:prstGeom prst="rect">
            <a:avLst/>
          </a:prstGeom>
        </p:spPr>
      </p:pic>
      <p:pic>
        <p:nvPicPr>
          <p:cNvPr id="9" name="Picture 8" descr="A picture containing kitchen, white, clock&#10;&#10;Description automatically generated">
            <a:extLst>
              <a:ext uri="{FF2B5EF4-FFF2-40B4-BE49-F238E27FC236}">
                <a16:creationId xmlns:a16="http://schemas.microsoft.com/office/drawing/2014/main" id="{FFE053B9-2D41-F94C-B884-7BE5538CBEE1}"/>
              </a:ext>
            </a:extLst>
          </p:cNvPr>
          <p:cNvPicPr>
            <a:picLocks noChangeAspect="1"/>
          </p:cNvPicPr>
          <p:nvPr/>
        </p:nvPicPr>
        <p:blipFill>
          <a:blip r:embed="rId4"/>
          <a:stretch>
            <a:fillRect/>
          </a:stretch>
        </p:blipFill>
        <p:spPr>
          <a:xfrm>
            <a:off x="6665890" y="2593868"/>
            <a:ext cx="4720775" cy="1721383"/>
          </a:xfrm>
          <a:prstGeom prst="rect">
            <a:avLst/>
          </a:prstGeom>
        </p:spPr>
      </p:pic>
      <p:pic>
        <p:nvPicPr>
          <p:cNvPr id="11" name="Picture 10" descr="A picture containing text, looking, sitting, white&#10;&#10;Description automatically generated">
            <a:extLst>
              <a:ext uri="{FF2B5EF4-FFF2-40B4-BE49-F238E27FC236}">
                <a16:creationId xmlns:a16="http://schemas.microsoft.com/office/drawing/2014/main" id="{6425F607-2729-F348-9D26-F7828D1E932A}"/>
              </a:ext>
            </a:extLst>
          </p:cNvPr>
          <p:cNvPicPr>
            <a:picLocks noChangeAspect="1"/>
          </p:cNvPicPr>
          <p:nvPr/>
        </p:nvPicPr>
        <p:blipFill>
          <a:blip r:embed="rId5"/>
          <a:stretch>
            <a:fillRect/>
          </a:stretch>
        </p:blipFill>
        <p:spPr>
          <a:xfrm>
            <a:off x="1373982" y="3469604"/>
            <a:ext cx="3617159" cy="1211749"/>
          </a:xfrm>
          <a:prstGeom prst="rect">
            <a:avLst/>
          </a:prstGeom>
        </p:spPr>
      </p:pic>
      <p:pic>
        <p:nvPicPr>
          <p:cNvPr id="12" name="Picture 11" descr="A picture containing looking, sitting, table, white&#10;&#10;Description automatically generated">
            <a:extLst>
              <a:ext uri="{FF2B5EF4-FFF2-40B4-BE49-F238E27FC236}">
                <a16:creationId xmlns:a16="http://schemas.microsoft.com/office/drawing/2014/main" id="{99C5F7C2-E63F-F148-9F62-36DC0F3374F8}"/>
              </a:ext>
            </a:extLst>
          </p:cNvPr>
          <p:cNvPicPr>
            <a:picLocks noChangeAspect="1"/>
          </p:cNvPicPr>
          <p:nvPr/>
        </p:nvPicPr>
        <p:blipFill>
          <a:blip r:embed="rId6"/>
          <a:stretch>
            <a:fillRect/>
          </a:stretch>
        </p:blipFill>
        <p:spPr>
          <a:xfrm>
            <a:off x="1373982" y="2272376"/>
            <a:ext cx="3557260" cy="1209756"/>
          </a:xfrm>
          <a:prstGeom prst="rect">
            <a:avLst/>
          </a:prstGeom>
        </p:spPr>
      </p:pic>
      <p:pic>
        <p:nvPicPr>
          <p:cNvPr id="6" name="Picture 5" descr="Graphical user interface&#10;&#10;Description automatically generated">
            <a:extLst>
              <a:ext uri="{FF2B5EF4-FFF2-40B4-BE49-F238E27FC236}">
                <a16:creationId xmlns:a16="http://schemas.microsoft.com/office/drawing/2014/main" id="{59B560C1-8CF4-4840-AD4C-3C5785780095}"/>
              </a:ext>
            </a:extLst>
          </p:cNvPr>
          <p:cNvPicPr>
            <a:picLocks noChangeAspect="1"/>
          </p:cNvPicPr>
          <p:nvPr/>
        </p:nvPicPr>
        <p:blipFill>
          <a:blip r:embed="rId7"/>
          <a:stretch>
            <a:fillRect/>
          </a:stretch>
        </p:blipFill>
        <p:spPr>
          <a:xfrm>
            <a:off x="1683042" y="4498656"/>
            <a:ext cx="3617159" cy="1877760"/>
          </a:xfrm>
          <a:prstGeom prst="rect">
            <a:avLst/>
          </a:prstGeom>
        </p:spPr>
      </p:pic>
      <p:sp>
        <p:nvSpPr>
          <p:cNvPr id="13" name="TextBox 12">
            <a:extLst>
              <a:ext uri="{FF2B5EF4-FFF2-40B4-BE49-F238E27FC236}">
                <a16:creationId xmlns:a16="http://schemas.microsoft.com/office/drawing/2014/main" id="{46527529-BAAF-A040-98D2-3761E2EBB4D8}"/>
              </a:ext>
            </a:extLst>
          </p:cNvPr>
          <p:cNvSpPr txBox="1"/>
          <p:nvPr/>
        </p:nvSpPr>
        <p:spPr>
          <a:xfrm>
            <a:off x="106322" y="2492317"/>
            <a:ext cx="1223733" cy="646331"/>
          </a:xfrm>
          <a:prstGeom prst="rect">
            <a:avLst/>
          </a:prstGeom>
          <a:solidFill>
            <a:schemeClr val="bg1"/>
          </a:solidFill>
        </p:spPr>
        <p:txBody>
          <a:bodyPr wrap="none" rtlCol="0">
            <a:spAutoFit/>
          </a:bodyPr>
          <a:lstStyle/>
          <a:p>
            <a:r>
              <a:rPr lang="en-US" dirty="0"/>
              <a:t>C-FMR </a:t>
            </a:r>
          </a:p>
          <a:p>
            <a:r>
              <a:rPr lang="en-US" dirty="0"/>
              <a:t>Reflectivity</a:t>
            </a:r>
          </a:p>
        </p:txBody>
      </p:sp>
      <p:sp>
        <p:nvSpPr>
          <p:cNvPr id="16" name="TextBox 15">
            <a:extLst>
              <a:ext uri="{FF2B5EF4-FFF2-40B4-BE49-F238E27FC236}">
                <a16:creationId xmlns:a16="http://schemas.microsoft.com/office/drawing/2014/main" id="{5BA56EB4-2872-0A46-AA24-5FB9F06C3FA3}"/>
              </a:ext>
            </a:extLst>
          </p:cNvPr>
          <p:cNvSpPr txBox="1"/>
          <p:nvPr/>
        </p:nvSpPr>
        <p:spPr>
          <a:xfrm>
            <a:off x="109864" y="3644176"/>
            <a:ext cx="1736116" cy="646331"/>
          </a:xfrm>
          <a:prstGeom prst="rect">
            <a:avLst/>
          </a:prstGeom>
          <a:solidFill>
            <a:schemeClr val="bg1"/>
          </a:solidFill>
        </p:spPr>
        <p:txBody>
          <a:bodyPr wrap="none" rtlCol="0">
            <a:spAutoFit/>
          </a:bodyPr>
          <a:lstStyle/>
          <a:p>
            <a:r>
              <a:rPr lang="en-US" dirty="0"/>
              <a:t>C-CD </a:t>
            </a:r>
          </a:p>
          <a:p>
            <a:r>
              <a:rPr lang="en-US" dirty="0"/>
              <a:t>Doppler Velocity</a:t>
            </a:r>
          </a:p>
        </p:txBody>
      </p:sp>
      <p:sp>
        <p:nvSpPr>
          <p:cNvPr id="14" name="TextBox 13">
            <a:extLst>
              <a:ext uri="{FF2B5EF4-FFF2-40B4-BE49-F238E27FC236}">
                <a16:creationId xmlns:a16="http://schemas.microsoft.com/office/drawing/2014/main" id="{F6B0ADCB-4609-EA41-B163-4BB16A20D06B}"/>
              </a:ext>
            </a:extLst>
          </p:cNvPr>
          <p:cNvSpPr txBox="1"/>
          <p:nvPr/>
        </p:nvSpPr>
        <p:spPr>
          <a:xfrm>
            <a:off x="116322" y="4491238"/>
            <a:ext cx="1630515" cy="830997"/>
          </a:xfrm>
          <a:prstGeom prst="rect">
            <a:avLst/>
          </a:prstGeom>
          <a:noFill/>
        </p:spPr>
        <p:txBody>
          <a:bodyPr wrap="square" rtlCol="0">
            <a:spAutoFit/>
          </a:bodyPr>
          <a:lstStyle/>
          <a:p>
            <a:r>
              <a:rPr lang="en-US" sz="1600" dirty="0"/>
              <a:t>C-TC Hydrometeor </a:t>
            </a:r>
          </a:p>
          <a:p>
            <a:r>
              <a:rPr lang="en-US" sz="1600" dirty="0"/>
              <a:t>classification</a:t>
            </a:r>
          </a:p>
        </p:txBody>
      </p:sp>
      <p:sp>
        <p:nvSpPr>
          <p:cNvPr id="18" name="TextBox 17">
            <a:extLst>
              <a:ext uri="{FF2B5EF4-FFF2-40B4-BE49-F238E27FC236}">
                <a16:creationId xmlns:a16="http://schemas.microsoft.com/office/drawing/2014/main" id="{9555C145-EF0F-734A-897B-EBA51E16CC61}"/>
              </a:ext>
            </a:extLst>
          </p:cNvPr>
          <p:cNvSpPr txBox="1"/>
          <p:nvPr/>
        </p:nvSpPr>
        <p:spPr>
          <a:xfrm>
            <a:off x="6162725" y="2471053"/>
            <a:ext cx="1577766" cy="923330"/>
          </a:xfrm>
          <a:prstGeom prst="rect">
            <a:avLst/>
          </a:prstGeom>
          <a:solidFill>
            <a:schemeClr val="bg1"/>
          </a:solidFill>
        </p:spPr>
        <p:txBody>
          <a:bodyPr wrap="square" rtlCol="0">
            <a:spAutoFit/>
          </a:bodyPr>
          <a:lstStyle/>
          <a:p>
            <a:r>
              <a:rPr lang="en-US" b="1" dirty="0"/>
              <a:t>C-CLD</a:t>
            </a:r>
          </a:p>
          <a:p>
            <a:r>
              <a:rPr lang="en-US" b="1" dirty="0"/>
              <a:t>Retrieved water content</a:t>
            </a:r>
          </a:p>
        </p:txBody>
      </p:sp>
      <p:sp>
        <p:nvSpPr>
          <p:cNvPr id="19" name="TextBox 18">
            <a:extLst>
              <a:ext uri="{FF2B5EF4-FFF2-40B4-BE49-F238E27FC236}">
                <a16:creationId xmlns:a16="http://schemas.microsoft.com/office/drawing/2014/main" id="{484B3804-551D-E943-917A-0E83649F11D5}"/>
              </a:ext>
            </a:extLst>
          </p:cNvPr>
          <p:cNvSpPr txBox="1"/>
          <p:nvPr/>
        </p:nvSpPr>
        <p:spPr>
          <a:xfrm>
            <a:off x="6187535" y="4430986"/>
            <a:ext cx="1577766" cy="923330"/>
          </a:xfrm>
          <a:prstGeom prst="rect">
            <a:avLst/>
          </a:prstGeom>
          <a:solidFill>
            <a:schemeClr val="bg1"/>
          </a:solidFill>
        </p:spPr>
        <p:txBody>
          <a:bodyPr wrap="square" rtlCol="0">
            <a:spAutoFit/>
          </a:bodyPr>
          <a:lstStyle/>
          <a:p>
            <a:r>
              <a:rPr lang="en-US" b="1" dirty="0"/>
              <a:t>C-CLD</a:t>
            </a:r>
          </a:p>
          <a:p>
            <a:r>
              <a:rPr lang="en-US" b="1" dirty="0"/>
              <a:t>Retrieved particle size</a:t>
            </a:r>
          </a:p>
        </p:txBody>
      </p:sp>
      <p:sp>
        <p:nvSpPr>
          <p:cNvPr id="20" name="TextBox 19">
            <a:extLst>
              <a:ext uri="{FF2B5EF4-FFF2-40B4-BE49-F238E27FC236}">
                <a16:creationId xmlns:a16="http://schemas.microsoft.com/office/drawing/2014/main" id="{09B64372-3309-BF48-B381-1A2CFB5C0BE6}"/>
              </a:ext>
            </a:extLst>
          </p:cNvPr>
          <p:cNvSpPr txBox="1"/>
          <p:nvPr/>
        </p:nvSpPr>
        <p:spPr>
          <a:xfrm>
            <a:off x="162397" y="5302853"/>
            <a:ext cx="1630515" cy="830997"/>
          </a:xfrm>
          <a:prstGeom prst="rect">
            <a:avLst/>
          </a:prstGeom>
          <a:noFill/>
        </p:spPr>
        <p:txBody>
          <a:bodyPr wrap="square" rtlCol="0">
            <a:spAutoFit/>
          </a:bodyPr>
          <a:lstStyle/>
          <a:p>
            <a:r>
              <a:rPr lang="en-US" sz="1600" dirty="0"/>
              <a:t>C-TC Doppler Velocity</a:t>
            </a:r>
          </a:p>
          <a:p>
            <a:r>
              <a:rPr lang="en-US" sz="1600" dirty="0"/>
              <a:t>classification</a:t>
            </a:r>
          </a:p>
        </p:txBody>
      </p:sp>
      <p:sp>
        <p:nvSpPr>
          <p:cNvPr id="23" name="Right Arrow 22">
            <a:extLst>
              <a:ext uri="{FF2B5EF4-FFF2-40B4-BE49-F238E27FC236}">
                <a16:creationId xmlns:a16="http://schemas.microsoft.com/office/drawing/2014/main" id="{90ACF8A9-586C-B045-A2B2-A0FEA1CA60C9}"/>
              </a:ext>
            </a:extLst>
          </p:cNvPr>
          <p:cNvSpPr/>
          <p:nvPr/>
        </p:nvSpPr>
        <p:spPr>
          <a:xfrm>
            <a:off x="5145301" y="3497875"/>
            <a:ext cx="978408" cy="1211748"/>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632176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522778" y="246033"/>
            <a:ext cx="5193666" cy="615553"/>
          </a:xfrm>
          <a:prstGeom prst="rect">
            <a:avLst/>
          </a:prstGeom>
          <a:noFill/>
        </p:spPr>
        <p:txBody>
          <a:bodyPr wrap="none" rtlCol="0">
            <a:spAutoFit/>
          </a:bodyPr>
          <a:lstStyle/>
          <a:p>
            <a:pPr algn="ctr"/>
            <a:r>
              <a:rPr lang="en-US" sz="3400" b="1" dirty="0"/>
              <a:t>C-APC: Description &amp; Status</a:t>
            </a:r>
          </a:p>
        </p:txBody>
      </p:sp>
      <p:sp>
        <p:nvSpPr>
          <p:cNvPr id="4" name="Slide Number Placeholder 3"/>
          <p:cNvSpPr>
            <a:spLocks noGrp="1"/>
          </p:cNvSpPr>
          <p:nvPr>
            <p:ph type="sldNum" sz="quarter" idx="12"/>
          </p:nvPr>
        </p:nvSpPr>
        <p:spPr/>
        <p:txBody>
          <a:bodyPr/>
          <a:lstStyle/>
          <a:p>
            <a:fld id="{3E9D0E30-8978-4A4F-8741-C7ED7010D0A7}" type="slidenum">
              <a:rPr lang="en-US" smtClean="0"/>
              <a:t>22</a:t>
            </a:fld>
            <a:endParaRPr lang="en-US"/>
          </a:p>
        </p:txBody>
      </p:sp>
      <p:pic>
        <p:nvPicPr>
          <p:cNvPr id="5" name="Picture 4">
            <a:extLst>
              <a:ext uri="{FF2B5EF4-FFF2-40B4-BE49-F238E27FC236}">
                <a16:creationId xmlns:a16="http://schemas.microsoft.com/office/drawing/2014/main" id="{DFF3AF90-29A6-4B4F-8C23-B2602D922092}"/>
              </a:ext>
            </a:extLst>
          </p:cNvPr>
          <p:cNvPicPr/>
          <p:nvPr/>
        </p:nvPicPr>
        <p:blipFill rotWithShape="1">
          <a:blip r:embed="rId3"/>
          <a:srcRect t="21247" r="62842" b="8373"/>
          <a:stretch/>
        </p:blipFill>
        <p:spPr>
          <a:xfrm>
            <a:off x="52527" y="6356350"/>
            <a:ext cx="1384387" cy="501650"/>
          </a:xfrm>
          <a:prstGeom prst="rect">
            <a:avLst/>
          </a:prstGeom>
        </p:spPr>
      </p:pic>
      <p:sp>
        <p:nvSpPr>
          <p:cNvPr id="6" name="Rectangle 5">
            <a:extLst>
              <a:ext uri="{FF2B5EF4-FFF2-40B4-BE49-F238E27FC236}">
                <a16:creationId xmlns:a16="http://schemas.microsoft.com/office/drawing/2014/main" id="{31C397C5-E620-AC48-A483-9D11989E2FC6}"/>
              </a:ext>
            </a:extLst>
          </p:cNvPr>
          <p:cNvSpPr/>
          <p:nvPr/>
        </p:nvSpPr>
        <p:spPr>
          <a:xfrm>
            <a:off x="324591" y="1228926"/>
            <a:ext cx="11867409" cy="3108543"/>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DATA PRODUCTS</a:t>
            </a:r>
          </a:p>
          <a:p>
            <a:pPr lvl="0"/>
            <a:endParaRPr lang="en-CA" sz="2800" b="1" dirty="0">
              <a:latin typeface="Calibri" panose="020F0502020204030204" pitchFamily="34" charset="0"/>
              <a:ea typeface="Times New Roman" panose="02020603050405020304" pitchFamily="18" charset="0"/>
            </a:endParaRPr>
          </a:p>
          <a:p>
            <a:r>
              <a:rPr lang="en-CA" sz="2800" b="1" dirty="0">
                <a:solidFill>
                  <a:srgbClr val="C00000"/>
                </a:solidFill>
                <a:latin typeface="Calibri" panose="020F0502020204030204" pitchFamily="34" charset="0"/>
                <a:ea typeface="Times New Roman" panose="02020603050405020304" pitchFamily="18" charset="0"/>
              </a:rPr>
              <a:t>C-APC</a:t>
            </a:r>
            <a:r>
              <a:rPr lang="en-CA" sz="2800" b="1" dirty="0">
                <a:latin typeface="Calibri" panose="020F0502020204030204" pitchFamily="34" charset="0"/>
                <a:ea typeface="Times New Roman" panose="02020603050405020304" pitchFamily="18" charset="0"/>
              </a:rPr>
              <a:t>: </a:t>
            </a:r>
            <a:r>
              <a:rPr lang="en-CA" sz="2800" dirty="0"/>
              <a:t>This processor estimates </a:t>
            </a:r>
            <a:r>
              <a:rPr lang="en-GB" sz="2800" dirty="0"/>
              <a:t>any possible CPR antenna miscalibration due to possible errors with the </a:t>
            </a:r>
            <a:r>
              <a:rPr lang="en-CA" sz="2800" dirty="0"/>
              <a:t>Altitude and Orbit Control System (AOCS) and/or thermoelastic distortions of the platform and instrument. </a:t>
            </a:r>
            <a:r>
              <a:rPr lang="en-GB" sz="2800" dirty="0"/>
              <a:t>It  computes the </a:t>
            </a:r>
            <a:r>
              <a:rPr lang="en-GB" sz="2800" dirty="0" err="1"/>
              <a:t>mispointing</a:t>
            </a:r>
            <a:r>
              <a:rPr lang="en-GB" sz="2800" dirty="0"/>
              <a:t> angle that is used by C-PRO to correct the lag-1 autocovariance of the complex radar signal for antenna </a:t>
            </a:r>
            <a:r>
              <a:rPr lang="en-GB" sz="2800" dirty="0" err="1"/>
              <a:t>mispointing</a:t>
            </a:r>
            <a:r>
              <a:rPr lang="en-GB" sz="2800" dirty="0"/>
              <a:t> before any other processing. </a:t>
            </a:r>
            <a:endParaRPr lang="en-CA" sz="2800" dirty="0"/>
          </a:p>
        </p:txBody>
      </p:sp>
      <p:sp>
        <p:nvSpPr>
          <p:cNvPr id="7" name="Rectangle 6">
            <a:extLst>
              <a:ext uri="{FF2B5EF4-FFF2-40B4-BE49-F238E27FC236}">
                <a16:creationId xmlns:a16="http://schemas.microsoft.com/office/drawing/2014/main" id="{4E052CC1-2104-814A-BF94-71945B8CC2FE}"/>
              </a:ext>
            </a:extLst>
          </p:cNvPr>
          <p:cNvSpPr/>
          <p:nvPr/>
        </p:nvSpPr>
        <p:spPr>
          <a:xfrm>
            <a:off x="302821" y="4543198"/>
            <a:ext cx="11564588" cy="1815882"/>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STATUS</a:t>
            </a:r>
          </a:p>
          <a:p>
            <a:r>
              <a:rPr lang="en-CA" sz="2800" dirty="0">
                <a:solidFill>
                  <a:srgbClr val="002060"/>
                </a:solidFill>
              </a:rPr>
              <a:t>The C-APC has been tested with 2 different sets of simulated data. It has successfully ingested C-NOM and X-MET files and properly estimated the simulated </a:t>
            </a:r>
            <a:r>
              <a:rPr lang="en-CA" sz="2800" dirty="0" err="1">
                <a:solidFill>
                  <a:srgbClr val="002060"/>
                </a:solidFill>
              </a:rPr>
              <a:t>mispointing</a:t>
            </a:r>
            <a:r>
              <a:rPr lang="en-CA" sz="2800" dirty="0">
                <a:solidFill>
                  <a:srgbClr val="002060"/>
                </a:solidFill>
              </a:rPr>
              <a:t> angles. </a:t>
            </a:r>
          </a:p>
        </p:txBody>
      </p:sp>
    </p:spTree>
    <p:extLst>
      <p:ext uri="{BB962C8B-B14F-4D97-AF65-F5344CB8AC3E}">
        <p14:creationId xmlns:p14="http://schemas.microsoft.com/office/powerpoint/2010/main" val="25742549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522778" y="246033"/>
            <a:ext cx="5193666" cy="615553"/>
          </a:xfrm>
          <a:prstGeom prst="rect">
            <a:avLst/>
          </a:prstGeom>
          <a:noFill/>
        </p:spPr>
        <p:txBody>
          <a:bodyPr wrap="none" rtlCol="0">
            <a:spAutoFit/>
          </a:bodyPr>
          <a:lstStyle/>
          <a:p>
            <a:pPr algn="ctr"/>
            <a:r>
              <a:rPr lang="en-US" sz="3400" b="1" dirty="0"/>
              <a:t>C-APC: Description &amp; Status</a:t>
            </a:r>
          </a:p>
        </p:txBody>
      </p:sp>
      <p:sp>
        <p:nvSpPr>
          <p:cNvPr id="4" name="Slide Number Placeholder 3"/>
          <p:cNvSpPr>
            <a:spLocks noGrp="1"/>
          </p:cNvSpPr>
          <p:nvPr>
            <p:ph type="sldNum" sz="quarter" idx="12"/>
          </p:nvPr>
        </p:nvSpPr>
        <p:spPr/>
        <p:txBody>
          <a:bodyPr/>
          <a:lstStyle/>
          <a:p>
            <a:fld id="{3E9D0E30-8978-4A4F-8741-C7ED7010D0A7}" type="slidenum">
              <a:rPr lang="en-US" smtClean="0"/>
              <a:t>23</a:t>
            </a:fld>
            <a:endParaRPr lang="en-US"/>
          </a:p>
        </p:txBody>
      </p:sp>
      <p:pic>
        <p:nvPicPr>
          <p:cNvPr id="5" name="Picture 4">
            <a:extLst>
              <a:ext uri="{FF2B5EF4-FFF2-40B4-BE49-F238E27FC236}">
                <a16:creationId xmlns:a16="http://schemas.microsoft.com/office/drawing/2014/main" id="{DFF3AF90-29A6-4B4F-8C23-B2602D922092}"/>
              </a:ext>
            </a:extLst>
          </p:cNvPr>
          <p:cNvPicPr/>
          <p:nvPr/>
        </p:nvPicPr>
        <p:blipFill rotWithShape="1">
          <a:blip r:embed="rId2"/>
          <a:srcRect t="21247" r="62842" b="8373"/>
          <a:stretch/>
        </p:blipFill>
        <p:spPr>
          <a:xfrm>
            <a:off x="52527" y="6356350"/>
            <a:ext cx="1384387" cy="501650"/>
          </a:xfrm>
          <a:prstGeom prst="rect">
            <a:avLst/>
          </a:prstGeom>
        </p:spPr>
      </p:pic>
      <p:sp>
        <p:nvSpPr>
          <p:cNvPr id="6" name="TextBox 5">
            <a:extLst>
              <a:ext uri="{FF2B5EF4-FFF2-40B4-BE49-F238E27FC236}">
                <a16:creationId xmlns:a16="http://schemas.microsoft.com/office/drawing/2014/main" id="{1509AEED-8155-5841-8C0D-046490597CF5}"/>
              </a:ext>
            </a:extLst>
          </p:cNvPr>
          <p:cNvSpPr txBox="1"/>
          <p:nvPr/>
        </p:nvSpPr>
        <p:spPr>
          <a:xfrm>
            <a:off x="318052" y="1789043"/>
            <a:ext cx="11509513" cy="1477328"/>
          </a:xfrm>
          <a:prstGeom prst="rect">
            <a:avLst/>
          </a:prstGeom>
          <a:noFill/>
        </p:spPr>
        <p:txBody>
          <a:bodyPr wrap="square" rtlCol="0">
            <a:spAutoFit/>
          </a:bodyPr>
          <a:lstStyle/>
          <a:p>
            <a:r>
              <a:rPr lang="en-GB" b="1" dirty="0"/>
              <a:t>v1-v2:  </a:t>
            </a:r>
            <a:r>
              <a:rPr lang="en-CA" sz="2400" dirty="0"/>
              <a:t>The processor was designed to ingest 1 full orbit of </a:t>
            </a:r>
            <a:r>
              <a:rPr lang="en-GB" sz="2400" dirty="0"/>
              <a:t>L1b CPR data (C-NOM) and computes the </a:t>
            </a:r>
            <a:r>
              <a:rPr lang="en-GB" sz="2400" dirty="0" err="1"/>
              <a:t>mispointing</a:t>
            </a:r>
            <a:r>
              <a:rPr lang="en-GB" sz="2400" dirty="0"/>
              <a:t> angle using natural targets (i.e., Earth’s surface and ice clouds) with well know Doppler velocity characteristics. </a:t>
            </a:r>
            <a:endParaRPr lang="en-CA" sz="2400" dirty="0"/>
          </a:p>
          <a:p>
            <a:r>
              <a:rPr lang="en-GB" b="1" dirty="0"/>
              <a:t> </a:t>
            </a:r>
          </a:p>
        </p:txBody>
      </p:sp>
      <p:pic>
        <p:nvPicPr>
          <p:cNvPr id="7" name="Picture 6" descr="A picture containing timeline&#10;&#10;Description automatically generated">
            <a:extLst>
              <a:ext uri="{FF2B5EF4-FFF2-40B4-BE49-F238E27FC236}">
                <a16:creationId xmlns:a16="http://schemas.microsoft.com/office/drawing/2014/main" id="{0B952ABF-A83D-F141-87EA-01D82DD001CC}"/>
              </a:ext>
            </a:extLst>
          </p:cNvPr>
          <p:cNvPicPr/>
          <p:nvPr/>
        </p:nvPicPr>
        <p:blipFill>
          <a:blip r:embed="rId3"/>
          <a:stretch>
            <a:fillRect/>
          </a:stretch>
        </p:blipFill>
        <p:spPr>
          <a:xfrm>
            <a:off x="4744644" y="3425397"/>
            <a:ext cx="5943600" cy="2358390"/>
          </a:xfrm>
          <a:prstGeom prst="rect">
            <a:avLst/>
          </a:prstGeom>
        </p:spPr>
      </p:pic>
      <p:sp>
        <p:nvSpPr>
          <p:cNvPr id="8" name="TextBox 7">
            <a:extLst>
              <a:ext uri="{FF2B5EF4-FFF2-40B4-BE49-F238E27FC236}">
                <a16:creationId xmlns:a16="http://schemas.microsoft.com/office/drawing/2014/main" id="{7A7DB06E-BFCE-CD4D-B27A-DD4AFB46EDD0}"/>
              </a:ext>
            </a:extLst>
          </p:cNvPr>
          <p:cNvSpPr txBox="1"/>
          <p:nvPr/>
        </p:nvSpPr>
        <p:spPr>
          <a:xfrm>
            <a:off x="377686" y="3458823"/>
            <a:ext cx="3909757" cy="2585323"/>
          </a:xfrm>
          <a:prstGeom prst="rect">
            <a:avLst/>
          </a:prstGeom>
          <a:noFill/>
        </p:spPr>
        <p:txBody>
          <a:bodyPr wrap="square" rtlCol="0">
            <a:spAutoFit/>
          </a:bodyPr>
          <a:lstStyle/>
          <a:p>
            <a:pPr marL="342900" indent="-342900">
              <a:buAutoNum type="alphaLcParenBoth"/>
            </a:pPr>
            <a:r>
              <a:rPr lang="en-CA" dirty="0"/>
              <a:t>Simulated Doppler velocity with antenna </a:t>
            </a:r>
            <a:r>
              <a:rPr lang="en-CA" dirty="0" err="1"/>
              <a:t>mispointing</a:t>
            </a:r>
            <a:r>
              <a:rPr lang="en-CA" dirty="0"/>
              <a:t>. </a:t>
            </a:r>
          </a:p>
          <a:p>
            <a:pPr marL="342900" indent="-342900">
              <a:buAutoNum type="alphaLcParenBoth"/>
            </a:pPr>
            <a:r>
              <a:rPr lang="en-CA" dirty="0"/>
              <a:t>Doppler velocity after C-APC Earth’s surface correction.</a:t>
            </a:r>
          </a:p>
          <a:p>
            <a:pPr marL="342900" indent="-342900">
              <a:buAutoNum type="alphaLcParenBoth"/>
            </a:pPr>
            <a:r>
              <a:rPr lang="en-CA" dirty="0"/>
              <a:t>The Earth’s surface velocities and the </a:t>
            </a:r>
            <a:r>
              <a:rPr lang="en-CA" dirty="0" err="1"/>
              <a:t>mispointing</a:t>
            </a:r>
            <a:r>
              <a:rPr lang="en-CA" dirty="0"/>
              <a:t> harmonic fitted by C-APC (red line) along with the r2 statistic. </a:t>
            </a:r>
          </a:p>
          <a:p>
            <a:endParaRPr lang="en-US" dirty="0"/>
          </a:p>
        </p:txBody>
      </p:sp>
    </p:spTree>
    <p:extLst>
      <p:ext uri="{BB962C8B-B14F-4D97-AF65-F5344CB8AC3E}">
        <p14:creationId xmlns:p14="http://schemas.microsoft.com/office/powerpoint/2010/main" val="16213889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3" name="Group 41"/>
          <p:cNvGrpSpPr/>
          <p:nvPr/>
        </p:nvGrpSpPr>
        <p:grpSpPr>
          <a:xfrm>
            <a:off x="2951301" y="2172976"/>
            <a:ext cx="8550516" cy="3589867"/>
            <a:chOff x="2320684" y="2150532"/>
            <a:chExt cx="8550516" cy="3589867"/>
          </a:xfrm>
        </p:grpSpPr>
        <p:grpSp>
          <p:nvGrpSpPr>
            <p:cNvPr id="5" name="Group 5"/>
            <p:cNvGrpSpPr/>
            <p:nvPr/>
          </p:nvGrpSpPr>
          <p:grpSpPr>
            <a:xfrm>
              <a:off x="2320684" y="2914631"/>
              <a:ext cx="8151816" cy="2507428"/>
              <a:chOff x="815195" y="467184"/>
              <a:chExt cx="8151816" cy="2487371"/>
            </a:xfrm>
          </p:grpSpPr>
          <p:sp>
            <p:nvSpPr>
              <p:cNvPr id="11" name="Rectangle 10"/>
              <p:cNvSpPr/>
              <p:nvPr/>
            </p:nvSpPr>
            <p:spPr>
              <a:xfrm>
                <a:off x="3232690" y="467184"/>
                <a:ext cx="1926973" cy="1620517"/>
              </a:xfrm>
              <a:prstGeom prst="rect">
                <a:avLst/>
              </a:prstGeom>
              <a:solidFill>
                <a:schemeClr val="accent6">
                  <a:lumMod val="40000"/>
                  <a:lumOff val="60000"/>
                  <a:alpha val="21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7040038" y="2160749"/>
                <a:ext cx="1926973" cy="744562"/>
              </a:xfrm>
              <a:prstGeom prst="rect">
                <a:avLst/>
              </a:prstGeom>
              <a:solidFill>
                <a:schemeClr val="accent6">
                  <a:lumMod val="40000"/>
                  <a:lumOff val="60000"/>
                  <a:alpha val="22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7189861" y="2339986"/>
                <a:ext cx="1664203" cy="400110"/>
              </a:xfrm>
              <a:prstGeom prst="rect">
                <a:avLst/>
              </a:prstGeom>
              <a:solidFill>
                <a:schemeClr val="bg2"/>
              </a:solidFill>
              <a:ln w="19050" cmpd="sng">
                <a:solidFill>
                  <a:schemeClr val="tx1"/>
                </a:solidFill>
              </a:ln>
            </p:spPr>
            <p:txBody>
              <a:bodyPr wrap="square" rtlCol="0">
                <a:spAutoFit/>
              </a:bodyPr>
              <a:lstStyle/>
              <a:p>
                <a:pPr algn="ctr"/>
                <a:r>
                  <a:rPr lang="en-US" sz="2000" b="1" dirty="0"/>
                  <a:t>AC-TC</a:t>
                </a:r>
              </a:p>
            </p:txBody>
          </p:sp>
          <p:sp>
            <p:nvSpPr>
              <p:cNvPr id="16" name="TextBox 15"/>
              <p:cNvSpPr txBox="1"/>
              <p:nvPr/>
            </p:nvSpPr>
            <p:spPr>
              <a:xfrm>
                <a:off x="815195" y="2554445"/>
                <a:ext cx="1664203" cy="400110"/>
              </a:xfrm>
              <a:prstGeom prst="rect">
                <a:avLst/>
              </a:prstGeom>
              <a:solidFill>
                <a:schemeClr val="bg2"/>
              </a:solidFill>
              <a:ln w="19050" cmpd="sng">
                <a:solidFill>
                  <a:schemeClr val="tx1"/>
                </a:solidFill>
              </a:ln>
            </p:spPr>
            <p:txBody>
              <a:bodyPr wrap="square" rtlCol="0">
                <a:spAutoFit/>
              </a:bodyPr>
              <a:lstStyle/>
              <a:p>
                <a:pPr algn="ctr"/>
                <a:r>
                  <a:rPr lang="en-US" sz="2000" b="1" dirty="0">
                    <a:solidFill>
                      <a:srgbClr val="7F7F7F"/>
                    </a:solidFill>
                  </a:rPr>
                  <a:t>X-MET</a:t>
                </a:r>
              </a:p>
            </p:txBody>
          </p:sp>
          <p:sp>
            <p:nvSpPr>
              <p:cNvPr id="17" name="TextBox 16"/>
              <p:cNvSpPr txBox="1"/>
              <p:nvPr/>
            </p:nvSpPr>
            <p:spPr>
              <a:xfrm>
                <a:off x="3372205" y="611384"/>
                <a:ext cx="1664203" cy="400110"/>
              </a:xfrm>
              <a:prstGeom prst="rect">
                <a:avLst/>
              </a:prstGeom>
              <a:solidFill>
                <a:schemeClr val="bg2"/>
              </a:solidFill>
              <a:ln w="19050" cmpd="sng">
                <a:solidFill>
                  <a:schemeClr val="tx1"/>
                </a:solidFill>
              </a:ln>
            </p:spPr>
            <p:txBody>
              <a:bodyPr wrap="square" rtlCol="0">
                <a:spAutoFit/>
              </a:bodyPr>
              <a:lstStyle/>
              <a:p>
                <a:pPr algn="ctr"/>
                <a:r>
                  <a:rPr lang="en-US" sz="2000" b="1" dirty="0"/>
                  <a:t>A-TC</a:t>
                </a:r>
              </a:p>
            </p:txBody>
          </p:sp>
          <p:sp>
            <p:nvSpPr>
              <p:cNvPr id="19" name="TextBox 18"/>
              <p:cNvSpPr txBox="1"/>
              <p:nvPr/>
            </p:nvSpPr>
            <p:spPr>
              <a:xfrm>
                <a:off x="3364027" y="1537531"/>
                <a:ext cx="1664203" cy="400110"/>
              </a:xfrm>
              <a:prstGeom prst="rect">
                <a:avLst/>
              </a:prstGeom>
              <a:solidFill>
                <a:schemeClr val="bg2"/>
              </a:solidFill>
              <a:ln w="19050" cmpd="sng">
                <a:solidFill>
                  <a:schemeClr val="tx1"/>
                </a:solidFill>
              </a:ln>
            </p:spPr>
            <p:txBody>
              <a:bodyPr wrap="square" rtlCol="0">
                <a:spAutoFit/>
              </a:bodyPr>
              <a:lstStyle/>
              <a:p>
                <a:pPr algn="ctr"/>
                <a:r>
                  <a:rPr lang="en-US" sz="2000" b="1" dirty="0"/>
                  <a:t>C-TC</a:t>
                </a:r>
              </a:p>
            </p:txBody>
          </p:sp>
          <p:cxnSp>
            <p:nvCxnSpPr>
              <p:cNvPr id="21" name="Straight Connector 20"/>
              <p:cNvCxnSpPr/>
              <p:nvPr/>
            </p:nvCxnSpPr>
            <p:spPr>
              <a:xfrm>
                <a:off x="5042879" y="832165"/>
                <a:ext cx="1234383"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041121" y="1764722"/>
                <a:ext cx="696005"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737126" y="1750123"/>
                <a:ext cx="12850" cy="811156"/>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749976" y="2561279"/>
                <a:ext cx="1205225" cy="20797"/>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2510906" y="2763053"/>
                <a:ext cx="4423277" cy="0"/>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6262664" y="832165"/>
                <a:ext cx="14598" cy="158724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6262664" y="2419408"/>
                <a:ext cx="671519" cy="0"/>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grpSp>
        <p:sp>
          <p:nvSpPr>
            <p:cNvPr id="10" name="Rectangle 9"/>
            <p:cNvSpPr/>
            <p:nvPr/>
          </p:nvSpPr>
          <p:spPr>
            <a:xfrm>
              <a:off x="4415716" y="2150532"/>
              <a:ext cx="6455484" cy="3589867"/>
            </a:xfrm>
            <a:prstGeom prst="rect">
              <a:avLst/>
            </a:prstGeom>
            <a:noFill/>
            <a:ln w="28575" cmpd="sng">
              <a:solidFill>
                <a:srgbClr val="40315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lumMod val="95000"/>
                    <a:lumOff val="5000"/>
                  </a:schemeClr>
                </a:solidFill>
              </a:endParaRPr>
            </a:p>
          </p:txBody>
        </p:sp>
      </p:grpSp>
      <p:sp>
        <p:nvSpPr>
          <p:cNvPr id="43" name="TextBox 42"/>
          <p:cNvSpPr txBox="1"/>
          <p:nvPr/>
        </p:nvSpPr>
        <p:spPr>
          <a:xfrm>
            <a:off x="195941" y="1127759"/>
            <a:ext cx="3714928" cy="1015663"/>
          </a:xfrm>
          <a:prstGeom prst="rect">
            <a:avLst/>
          </a:prstGeom>
          <a:noFill/>
        </p:spPr>
        <p:txBody>
          <a:bodyPr wrap="none" rtlCol="0">
            <a:spAutoFit/>
          </a:bodyPr>
          <a:lstStyle/>
          <a:p>
            <a:r>
              <a:rPr lang="en-US" sz="2000" b="1" dirty="0"/>
              <a:t>A-TC     </a:t>
            </a:r>
            <a:r>
              <a:rPr lang="en-US" sz="2000" b="1" dirty="0">
                <a:solidFill>
                  <a:schemeClr val="tx1">
                    <a:lumMod val="50000"/>
                    <a:lumOff val="50000"/>
                  </a:schemeClr>
                </a:solidFill>
              </a:rPr>
              <a:t>:  ATL Target Classification</a:t>
            </a:r>
          </a:p>
          <a:p>
            <a:endParaRPr lang="en-US" sz="2000" b="1" dirty="0"/>
          </a:p>
          <a:p>
            <a:r>
              <a:rPr lang="en-US" sz="2000" b="1" dirty="0"/>
              <a:t>C-TC      </a:t>
            </a:r>
            <a:r>
              <a:rPr lang="en-US" sz="2000" b="1" dirty="0">
                <a:solidFill>
                  <a:schemeClr val="tx1">
                    <a:lumMod val="50000"/>
                    <a:lumOff val="50000"/>
                  </a:schemeClr>
                </a:solidFill>
              </a:rPr>
              <a:t>: CPR Target Classification</a:t>
            </a:r>
          </a:p>
        </p:txBody>
      </p:sp>
      <p:sp>
        <p:nvSpPr>
          <p:cNvPr id="4" name="Slide Number Placeholder 3"/>
          <p:cNvSpPr>
            <a:spLocks noGrp="1"/>
          </p:cNvSpPr>
          <p:nvPr>
            <p:ph type="sldNum" sz="quarter" idx="12"/>
          </p:nvPr>
        </p:nvSpPr>
        <p:spPr/>
        <p:txBody>
          <a:bodyPr/>
          <a:lstStyle/>
          <a:p>
            <a:fld id="{3E9D0E30-8978-4A4F-8741-C7ED7010D0A7}" type="slidenum">
              <a:rPr lang="en-US" smtClean="0"/>
              <a:pPr/>
              <a:t>24</a:t>
            </a:fld>
            <a:endParaRPr lang="en-US"/>
          </a:p>
        </p:txBody>
      </p:sp>
      <p:sp>
        <p:nvSpPr>
          <p:cNvPr id="41" name="TextBox 40">
            <a:extLst>
              <a:ext uri="{FF2B5EF4-FFF2-40B4-BE49-F238E27FC236}">
                <a16:creationId xmlns:a16="http://schemas.microsoft.com/office/drawing/2014/main" id="{42AA8D45-4F2F-8449-AB83-3DF05FA763B9}"/>
              </a:ext>
            </a:extLst>
          </p:cNvPr>
          <p:cNvSpPr txBox="1"/>
          <p:nvPr/>
        </p:nvSpPr>
        <p:spPr>
          <a:xfrm>
            <a:off x="1987902" y="246033"/>
            <a:ext cx="7538026" cy="615553"/>
          </a:xfrm>
          <a:prstGeom prst="rect">
            <a:avLst/>
          </a:prstGeom>
          <a:noFill/>
        </p:spPr>
        <p:txBody>
          <a:bodyPr wrap="none" rtlCol="0">
            <a:spAutoFit/>
          </a:bodyPr>
          <a:lstStyle/>
          <a:p>
            <a:pPr algn="ctr"/>
            <a:r>
              <a:rPr lang="en-US" sz="3400" b="1" dirty="0"/>
              <a:t>AC-TC  PROCESSOR AND  DATA PRODUCT</a:t>
            </a:r>
          </a:p>
        </p:txBody>
      </p:sp>
      <p:sp>
        <p:nvSpPr>
          <p:cNvPr id="40" name="TextBox 19"/>
          <p:cNvSpPr txBox="1"/>
          <p:nvPr/>
        </p:nvSpPr>
        <p:spPr>
          <a:xfrm>
            <a:off x="7844441" y="1721843"/>
            <a:ext cx="934166" cy="461665"/>
          </a:xfrm>
          <a:prstGeom prst="rect">
            <a:avLst/>
          </a:prstGeom>
          <a:solidFill>
            <a:srgbClr val="CCC1DA"/>
          </a:solidFill>
          <a:ln w="12700" cmpd="sng">
            <a:solidFill>
              <a:srgbClr val="000000"/>
            </a:solidFill>
          </a:ln>
        </p:spPr>
        <p:txBody>
          <a:bodyPr wrap="none" rtlCol="0">
            <a:spAutoFit/>
          </a:bodyPr>
          <a:lstStyle/>
          <a:p>
            <a:r>
              <a:rPr lang="en-US" sz="2400" b="1" dirty="0"/>
              <a:t>AC-TC</a:t>
            </a:r>
          </a:p>
        </p:txBody>
      </p:sp>
      <p:pic>
        <p:nvPicPr>
          <p:cNvPr id="7" name="Image 6">
            <a:extLst>
              <a:ext uri="{FF2B5EF4-FFF2-40B4-BE49-F238E27FC236}">
                <a16:creationId xmlns:a16="http://schemas.microsoft.com/office/drawing/2014/main" id="{DFB83865-3780-5140-BBFE-9C09BBA7981E}"/>
              </a:ext>
            </a:extLst>
          </p:cNvPr>
          <p:cNvPicPr>
            <a:picLocks noChangeAspect="1"/>
          </p:cNvPicPr>
          <p:nvPr/>
        </p:nvPicPr>
        <p:blipFill>
          <a:blip r:embed="rId2"/>
          <a:stretch>
            <a:fillRect/>
          </a:stretch>
        </p:blipFill>
        <p:spPr>
          <a:xfrm>
            <a:off x="0" y="6077114"/>
            <a:ext cx="1476088" cy="923595"/>
          </a:xfrm>
          <a:prstGeom prst="rect">
            <a:avLst/>
          </a:prstGeom>
        </p:spPr>
      </p:pic>
      <p:sp>
        <p:nvSpPr>
          <p:cNvPr id="8" name="ZoneTexte 7">
            <a:extLst>
              <a:ext uri="{FF2B5EF4-FFF2-40B4-BE49-F238E27FC236}">
                <a16:creationId xmlns:a16="http://schemas.microsoft.com/office/drawing/2014/main" id="{863A7D49-EBFD-274E-AD71-E05E8EEF2209}"/>
              </a:ext>
            </a:extLst>
          </p:cNvPr>
          <p:cNvSpPr txBox="1"/>
          <p:nvPr/>
        </p:nvSpPr>
        <p:spPr>
          <a:xfrm>
            <a:off x="8499573" y="3121459"/>
            <a:ext cx="1926973" cy="1200329"/>
          </a:xfrm>
          <a:prstGeom prst="rect">
            <a:avLst/>
          </a:prstGeom>
          <a:noFill/>
          <a:ln>
            <a:solidFill>
              <a:schemeClr val="tx1"/>
            </a:solidFill>
          </a:ln>
        </p:spPr>
        <p:txBody>
          <a:bodyPr wrap="square" rtlCol="0">
            <a:spAutoFit/>
          </a:bodyPr>
          <a:lstStyle/>
          <a:p>
            <a:r>
              <a:rPr lang="fr-FR" dirty="0"/>
              <a:t>Table </a:t>
            </a:r>
            <a:r>
              <a:rPr lang="en-US" dirty="0"/>
              <a:t>combining</a:t>
            </a:r>
            <a:r>
              <a:rPr lang="fr-FR" dirty="0"/>
              <a:t> all radar and lidar information classes</a:t>
            </a:r>
          </a:p>
        </p:txBody>
      </p:sp>
    </p:spTree>
    <p:extLst>
      <p:ext uri="{BB962C8B-B14F-4D97-AF65-F5344CB8AC3E}">
        <p14:creationId xmlns:p14="http://schemas.microsoft.com/office/powerpoint/2010/main" val="12053500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538136" y="246033"/>
            <a:ext cx="5162952" cy="615553"/>
          </a:xfrm>
          <a:prstGeom prst="rect">
            <a:avLst/>
          </a:prstGeom>
          <a:noFill/>
        </p:spPr>
        <p:txBody>
          <a:bodyPr wrap="none" rtlCol="0">
            <a:spAutoFit/>
          </a:bodyPr>
          <a:lstStyle/>
          <a:p>
            <a:pPr algn="ctr"/>
            <a:r>
              <a:rPr lang="en-US" sz="3400" b="1" dirty="0"/>
              <a:t>AC-TC: Description &amp; Status</a:t>
            </a:r>
          </a:p>
        </p:txBody>
      </p:sp>
      <p:sp>
        <p:nvSpPr>
          <p:cNvPr id="4" name="Slide Number Placeholder 3"/>
          <p:cNvSpPr>
            <a:spLocks noGrp="1"/>
          </p:cNvSpPr>
          <p:nvPr>
            <p:ph type="sldNum" sz="quarter" idx="12"/>
          </p:nvPr>
        </p:nvSpPr>
        <p:spPr/>
        <p:txBody>
          <a:bodyPr/>
          <a:lstStyle/>
          <a:p>
            <a:fld id="{3E9D0E30-8978-4A4F-8741-C7ED7010D0A7}" type="slidenum">
              <a:rPr lang="en-US" smtClean="0"/>
              <a:pPr/>
              <a:t>25</a:t>
            </a:fld>
            <a:endParaRPr lang="en-US"/>
          </a:p>
        </p:txBody>
      </p:sp>
      <p:sp>
        <p:nvSpPr>
          <p:cNvPr id="5" name="Rectangle 4">
            <a:extLst>
              <a:ext uri="{FF2B5EF4-FFF2-40B4-BE49-F238E27FC236}">
                <a16:creationId xmlns:a16="http://schemas.microsoft.com/office/drawing/2014/main" id="{BA1116B4-6D8B-0840-887D-3DDE4F9BF26C}"/>
              </a:ext>
            </a:extLst>
          </p:cNvPr>
          <p:cNvSpPr/>
          <p:nvPr/>
        </p:nvSpPr>
        <p:spPr>
          <a:xfrm>
            <a:off x="324591" y="1299266"/>
            <a:ext cx="11312235" cy="3108543"/>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DATA PRODUCTS</a:t>
            </a:r>
          </a:p>
          <a:p>
            <a:pPr lvl="0"/>
            <a:endParaRPr lang="en-CA" sz="2800" b="1" dirty="0">
              <a:latin typeface="Calibri" panose="020F0502020204030204" pitchFamily="34" charset="0"/>
              <a:ea typeface="Times New Roman" panose="02020603050405020304" pitchFamily="18" charset="0"/>
            </a:endParaRPr>
          </a:p>
          <a:p>
            <a:pPr marL="342900" indent="-342900">
              <a:buFont typeface="Wingdings" pitchFamily="2" charset="2"/>
              <a:buChar char="Ø"/>
            </a:pPr>
            <a:r>
              <a:rPr lang="en-CA" sz="2800" b="1" dirty="0">
                <a:solidFill>
                  <a:srgbClr val="C00000"/>
                </a:solidFill>
                <a:latin typeface="Calibri" panose="020F0502020204030204" pitchFamily="34" charset="0"/>
                <a:ea typeface="Times New Roman" panose="02020603050405020304" pitchFamily="18" charset="0"/>
              </a:rPr>
              <a:t>AC-TC</a:t>
            </a:r>
            <a:r>
              <a:rPr lang="en-CA" sz="2800" b="1" dirty="0">
                <a:latin typeface="Calibri" panose="020F0502020204030204" pitchFamily="34" charset="0"/>
                <a:ea typeface="Times New Roman" panose="02020603050405020304" pitchFamily="18" charset="0"/>
              </a:rPr>
              <a:t>: </a:t>
            </a:r>
            <a:r>
              <a:rPr lang="en-CA" sz="2800" dirty="0"/>
              <a:t>This processor takes as input information available from both the CPR and ATL Target classifications. </a:t>
            </a:r>
            <a:r>
              <a:rPr lang="en-US" sz="2800" dirty="0"/>
              <a:t>The processor combines them to take advantage of the complementarity of the radar and lidar response to hydrometeors and aerosols when probing the atmosphere.</a:t>
            </a:r>
            <a:endParaRPr lang="en-CA" sz="2800" dirty="0"/>
          </a:p>
          <a:p>
            <a:pPr marL="342900" lvl="0" indent="-342900">
              <a:buFont typeface="Wingdings" pitchFamily="2" charset="2"/>
              <a:buChar char="Ø"/>
            </a:pPr>
            <a:endParaRPr lang="en-CA" sz="2800" dirty="0">
              <a:latin typeface="Times New Roman" panose="02020603050405020304" pitchFamily="18" charset="0"/>
              <a:ea typeface="Times New Roman" panose="02020603050405020304" pitchFamily="18" charset="0"/>
            </a:endParaRPr>
          </a:p>
        </p:txBody>
      </p:sp>
      <p:sp>
        <p:nvSpPr>
          <p:cNvPr id="8" name="Rectangle 7">
            <a:extLst>
              <a:ext uri="{FF2B5EF4-FFF2-40B4-BE49-F238E27FC236}">
                <a16:creationId xmlns:a16="http://schemas.microsoft.com/office/drawing/2014/main" id="{BCD0E4E2-CD14-4446-ACE4-B79C3A4BAC15}"/>
              </a:ext>
            </a:extLst>
          </p:cNvPr>
          <p:cNvSpPr/>
          <p:nvPr/>
        </p:nvSpPr>
        <p:spPr>
          <a:xfrm>
            <a:off x="302821" y="4261848"/>
            <a:ext cx="11564588" cy="1815882"/>
          </a:xfrm>
          <a:prstGeom prst="rect">
            <a:avLst/>
          </a:prstGeom>
        </p:spPr>
        <p:txBody>
          <a:bodyPr wrap="square">
            <a:spAutoFit/>
          </a:bodyPr>
          <a:lstStyle/>
          <a:p>
            <a:pPr lvl="0"/>
            <a:r>
              <a:rPr lang="en-US" sz="2800" b="1" dirty="0">
                <a:latin typeface="Calibri" panose="020F0502020204030204" pitchFamily="34" charset="0"/>
                <a:ea typeface="Times New Roman" panose="02020603050405020304" pitchFamily="18" charset="0"/>
              </a:rPr>
              <a:t>STATUS</a:t>
            </a:r>
          </a:p>
          <a:p>
            <a:r>
              <a:rPr lang="en-US" sz="2800" dirty="0">
                <a:solidFill>
                  <a:srgbClr val="002060"/>
                </a:solidFill>
              </a:rPr>
              <a:t>AC-TC has been used to process the three nominal test scenes – it has been built on our experience on A-Train TC product. AC-TC is one of the main inputs of the synergistic processor (ACM-CAP)</a:t>
            </a:r>
          </a:p>
        </p:txBody>
      </p:sp>
      <p:pic>
        <p:nvPicPr>
          <p:cNvPr id="9" name="Image 8">
            <a:extLst>
              <a:ext uri="{FF2B5EF4-FFF2-40B4-BE49-F238E27FC236}">
                <a16:creationId xmlns:a16="http://schemas.microsoft.com/office/drawing/2014/main" id="{21880185-0E71-EE48-B069-1757E68169E4}"/>
              </a:ext>
            </a:extLst>
          </p:cNvPr>
          <p:cNvPicPr>
            <a:picLocks noChangeAspect="1"/>
          </p:cNvPicPr>
          <p:nvPr/>
        </p:nvPicPr>
        <p:blipFill>
          <a:blip r:embed="rId2"/>
          <a:stretch>
            <a:fillRect/>
          </a:stretch>
        </p:blipFill>
        <p:spPr>
          <a:xfrm>
            <a:off x="0" y="6077114"/>
            <a:ext cx="1476088" cy="923595"/>
          </a:xfrm>
          <a:prstGeom prst="rect">
            <a:avLst/>
          </a:prstGeom>
        </p:spPr>
      </p:pic>
    </p:spTree>
    <p:extLst>
      <p:ext uri="{BB962C8B-B14F-4D97-AF65-F5344CB8AC3E}">
        <p14:creationId xmlns:p14="http://schemas.microsoft.com/office/powerpoint/2010/main" val="16897048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pPr/>
              <a:t>26</a:t>
            </a:fld>
            <a:endParaRPr lang="en-US" dirty="0"/>
          </a:p>
        </p:txBody>
      </p:sp>
      <p:sp>
        <p:nvSpPr>
          <p:cNvPr id="5" name="TextBox 4">
            <a:extLst>
              <a:ext uri="{FF2B5EF4-FFF2-40B4-BE49-F238E27FC236}">
                <a16:creationId xmlns:a16="http://schemas.microsoft.com/office/drawing/2014/main" id="{26170F6B-74E7-9443-AFC9-45E4F1007450}"/>
              </a:ext>
            </a:extLst>
          </p:cNvPr>
          <p:cNvSpPr txBox="1"/>
          <p:nvPr/>
        </p:nvSpPr>
        <p:spPr>
          <a:xfrm>
            <a:off x="2037939" y="246033"/>
            <a:ext cx="6163355" cy="615553"/>
          </a:xfrm>
          <a:prstGeom prst="rect">
            <a:avLst/>
          </a:prstGeom>
          <a:noFill/>
        </p:spPr>
        <p:txBody>
          <a:bodyPr wrap="none" rtlCol="0">
            <a:spAutoFit/>
          </a:bodyPr>
          <a:lstStyle/>
          <a:p>
            <a:pPr algn="ctr"/>
            <a:r>
              <a:rPr lang="en-US" sz="3400" b="1" dirty="0"/>
              <a:t>AC-TC: Summary of development</a:t>
            </a:r>
          </a:p>
        </p:txBody>
      </p:sp>
      <p:sp>
        <p:nvSpPr>
          <p:cNvPr id="10" name="TextBox 9">
            <a:extLst>
              <a:ext uri="{FF2B5EF4-FFF2-40B4-BE49-F238E27FC236}">
                <a16:creationId xmlns:a16="http://schemas.microsoft.com/office/drawing/2014/main" id="{55AB7FE4-8468-1444-B43A-3564E5AF713E}"/>
              </a:ext>
            </a:extLst>
          </p:cNvPr>
          <p:cNvSpPr txBox="1"/>
          <p:nvPr/>
        </p:nvSpPr>
        <p:spPr>
          <a:xfrm>
            <a:off x="443345" y="1579418"/>
            <a:ext cx="184731" cy="369332"/>
          </a:xfrm>
          <a:prstGeom prst="rect">
            <a:avLst/>
          </a:prstGeom>
          <a:noFill/>
        </p:spPr>
        <p:txBody>
          <a:bodyPr wrap="none" rtlCol="0">
            <a:spAutoFit/>
          </a:bodyPr>
          <a:lstStyle/>
          <a:p>
            <a:endParaRPr lang="en-US" dirty="0"/>
          </a:p>
        </p:txBody>
      </p:sp>
      <p:sp>
        <p:nvSpPr>
          <p:cNvPr id="13" name="TextBox 12">
            <a:extLst>
              <a:ext uri="{FF2B5EF4-FFF2-40B4-BE49-F238E27FC236}">
                <a16:creationId xmlns:a16="http://schemas.microsoft.com/office/drawing/2014/main" id="{85878D60-4C4E-7C41-898C-D1637243FE13}"/>
              </a:ext>
            </a:extLst>
          </p:cNvPr>
          <p:cNvSpPr txBox="1"/>
          <p:nvPr/>
        </p:nvSpPr>
        <p:spPr>
          <a:xfrm>
            <a:off x="540328" y="961897"/>
            <a:ext cx="11427259" cy="5109091"/>
          </a:xfrm>
          <a:prstGeom prst="rect">
            <a:avLst/>
          </a:prstGeom>
          <a:noFill/>
        </p:spPr>
        <p:txBody>
          <a:bodyPr wrap="square" rtlCol="0">
            <a:spAutoFit/>
          </a:bodyPr>
          <a:lstStyle/>
          <a:p>
            <a:endParaRPr lang="en-US" sz="2000" b="1" dirty="0"/>
          </a:p>
          <a:p>
            <a:r>
              <a:rPr lang="en-US" sz="2000" b="1" dirty="0"/>
              <a:t>At each step documentation was updated and AC-TC was accounting for evolutions in A-TC and C-TC</a:t>
            </a:r>
          </a:p>
          <a:p>
            <a:endParaRPr lang="en-US" sz="2000" b="1" u="sng" dirty="0"/>
          </a:p>
          <a:p>
            <a:r>
              <a:rPr lang="en-US" sz="2200" b="1" u="sng" dirty="0"/>
              <a:t>v1</a:t>
            </a:r>
            <a:r>
              <a:rPr lang="en-US" sz="2200" b="1" dirty="0"/>
              <a:t> </a:t>
            </a:r>
          </a:p>
          <a:p>
            <a:pPr marL="285750" indent="-285750">
              <a:buFont typeface="Wingdings" pitchFamily="2" charset="2"/>
              <a:buChar char="§"/>
            </a:pPr>
            <a:r>
              <a:rPr lang="en-US" sz="2000" dirty="0"/>
              <a:t>Define the retrieval algorithms and review the required input products and auxiliary data and identify missing parameters</a:t>
            </a:r>
          </a:p>
          <a:p>
            <a:pPr marL="285750" indent="-285750">
              <a:buFont typeface="Wingdings" pitchFamily="2" charset="2"/>
              <a:buChar char="§"/>
            </a:pPr>
            <a:r>
              <a:rPr lang="en-US" sz="2000" dirty="0"/>
              <a:t>Generation of synthetic input test data sets and the first output with version 1</a:t>
            </a:r>
          </a:p>
          <a:p>
            <a:pPr marL="285750" indent="-285750">
              <a:buFont typeface="Wingdings" pitchFamily="2" charset="2"/>
              <a:buChar char="§"/>
            </a:pPr>
            <a:r>
              <a:rPr lang="en-US" sz="2000" dirty="0"/>
              <a:t>Technical definition of data products and development of the processor framework, focus on the way to combine A-TC and C-TC classes and flags</a:t>
            </a:r>
          </a:p>
          <a:p>
            <a:endParaRPr lang="en-US" sz="2200" b="1" u="sng" dirty="0"/>
          </a:p>
          <a:p>
            <a:r>
              <a:rPr lang="en-US" sz="2200" b="1" u="sng" dirty="0"/>
              <a:t>v2 &amp; v3</a:t>
            </a:r>
            <a:endParaRPr lang="en-US" sz="2200" dirty="0"/>
          </a:p>
          <a:p>
            <a:pPr marL="342900" indent="-342900">
              <a:buFont typeface="Wingdings" pitchFamily="2" charset="2"/>
              <a:buChar char="§"/>
            </a:pPr>
            <a:r>
              <a:rPr lang="en-US" sz="2000" dirty="0"/>
              <a:t>Technical developments: </a:t>
            </a:r>
            <a:r>
              <a:rPr lang="en-US" sz="2000" b="1" dirty="0"/>
              <a:t>configuration file </a:t>
            </a:r>
            <a:r>
              <a:rPr lang="en-US" sz="2000" dirty="0"/>
              <a:t>in a </a:t>
            </a:r>
            <a:r>
              <a:rPr lang="en-US" sz="2000" b="1" dirty="0"/>
              <a:t>xml format</a:t>
            </a:r>
            <a:r>
              <a:rPr lang="en-US" sz="2000" dirty="0"/>
              <a:t>, any other </a:t>
            </a:r>
            <a:r>
              <a:rPr lang="en-US" sz="2000" b="1" dirty="0"/>
              <a:t>AC-TC classification </a:t>
            </a:r>
            <a:r>
              <a:rPr lang="en-US" sz="2000" dirty="0"/>
              <a:t>in the future by modifying the </a:t>
            </a:r>
            <a:r>
              <a:rPr lang="en-US" sz="2000" b="1" dirty="0"/>
              <a:t>xml configuration file. </a:t>
            </a:r>
            <a:endParaRPr lang="en-US" sz="2000" dirty="0"/>
          </a:p>
          <a:p>
            <a:pPr marL="285750" indent="-285750">
              <a:buFont typeface="Wingdings" pitchFamily="2" charset="2"/>
              <a:buChar char="§"/>
            </a:pPr>
            <a:r>
              <a:rPr lang="en-US" sz="2000" dirty="0"/>
              <a:t>Change in the processor interface: 3 inputs: A-TC, C-TC and X-MET. </a:t>
            </a:r>
          </a:p>
          <a:p>
            <a:pPr marL="285750" indent="-285750">
              <a:buFont typeface="Wingdings" pitchFamily="2" charset="2"/>
              <a:buChar char="§"/>
            </a:pPr>
            <a:r>
              <a:rPr lang="en-US" sz="2000" dirty="0"/>
              <a:t>Wet bulb temperature computed from X-MET parameters. </a:t>
            </a:r>
          </a:p>
          <a:p>
            <a:pPr marL="285750" indent="-285750">
              <a:buFont typeface="Wingdings" pitchFamily="2" charset="2"/>
              <a:buChar char="§"/>
            </a:pPr>
            <a:r>
              <a:rPr lang="en-US" sz="2000" dirty="0"/>
              <a:t>Use of A-TC product version 4 of the Halifax scene for testing the processor. </a:t>
            </a:r>
          </a:p>
        </p:txBody>
      </p:sp>
      <p:pic>
        <p:nvPicPr>
          <p:cNvPr id="8" name="Image 7">
            <a:extLst>
              <a:ext uri="{FF2B5EF4-FFF2-40B4-BE49-F238E27FC236}">
                <a16:creationId xmlns:a16="http://schemas.microsoft.com/office/drawing/2014/main" id="{DD0D64CE-B7AB-B344-82AD-158E683FE3C6}"/>
              </a:ext>
            </a:extLst>
          </p:cNvPr>
          <p:cNvPicPr>
            <a:picLocks noChangeAspect="1"/>
          </p:cNvPicPr>
          <p:nvPr/>
        </p:nvPicPr>
        <p:blipFill>
          <a:blip r:embed="rId2"/>
          <a:stretch>
            <a:fillRect/>
          </a:stretch>
        </p:blipFill>
        <p:spPr>
          <a:xfrm>
            <a:off x="0" y="6077114"/>
            <a:ext cx="1476088" cy="923595"/>
          </a:xfrm>
          <a:prstGeom prst="rect">
            <a:avLst/>
          </a:prstGeom>
        </p:spPr>
      </p:pic>
    </p:spTree>
    <p:extLst>
      <p:ext uri="{BB962C8B-B14F-4D97-AF65-F5344CB8AC3E}">
        <p14:creationId xmlns:p14="http://schemas.microsoft.com/office/powerpoint/2010/main" val="30951320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pPr/>
              <a:t>27</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2037939" y="246033"/>
            <a:ext cx="6163355" cy="615553"/>
          </a:xfrm>
          <a:prstGeom prst="rect">
            <a:avLst/>
          </a:prstGeom>
          <a:noFill/>
        </p:spPr>
        <p:txBody>
          <a:bodyPr wrap="none" rtlCol="0">
            <a:spAutoFit/>
          </a:bodyPr>
          <a:lstStyle/>
          <a:p>
            <a:pPr algn="ctr"/>
            <a:r>
              <a:rPr lang="en-US" sz="3400" b="1" dirty="0"/>
              <a:t>AC-TC: Summary of development</a:t>
            </a:r>
          </a:p>
        </p:txBody>
      </p:sp>
      <p:sp>
        <p:nvSpPr>
          <p:cNvPr id="10" name="TextBox 9">
            <a:extLst>
              <a:ext uri="{FF2B5EF4-FFF2-40B4-BE49-F238E27FC236}">
                <a16:creationId xmlns:a16="http://schemas.microsoft.com/office/drawing/2014/main" id="{55AB7FE4-8468-1444-B43A-3564E5AF713E}"/>
              </a:ext>
            </a:extLst>
          </p:cNvPr>
          <p:cNvSpPr txBox="1"/>
          <p:nvPr/>
        </p:nvSpPr>
        <p:spPr>
          <a:xfrm>
            <a:off x="443345" y="1579418"/>
            <a:ext cx="184731" cy="369332"/>
          </a:xfrm>
          <a:prstGeom prst="rect">
            <a:avLst/>
          </a:prstGeom>
          <a:noFill/>
        </p:spPr>
        <p:txBody>
          <a:bodyPr wrap="none" rtlCol="0">
            <a:spAutoFit/>
          </a:bodyPr>
          <a:lstStyle/>
          <a:p>
            <a:endParaRPr lang="en-US" dirty="0"/>
          </a:p>
        </p:txBody>
      </p:sp>
      <p:sp>
        <p:nvSpPr>
          <p:cNvPr id="13" name="TextBox 12">
            <a:extLst>
              <a:ext uri="{FF2B5EF4-FFF2-40B4-BE49-F238E27FC236}">
                <a16:creationId xmlns:a16="http://schemas.microsoft.com/office/drawing/2014/main" id="{85878D60-4C4E-7C41-898C-D1637243FE13}"/>
              </a:ext>
            </a:extLst>
          </p:cNvPr>
          <p:cNvSpPr txBox="1"/>
          <p:nvPr/>
        </p:nvSpPr>
        <p:spPr>
          <a:xfrm>
            <a:off x="540328" y="986611"/>
            <a:ext cx="11355110" cy="1969770"/>
          </a:xfrm>
          <a:prstGeom prst="rect">
            <a:avLst/>
          </a:prstGeom>
          <a:noFill/>
        </p:spPr>
        <p:txBody>
          <a:bodyPr wrap="square" rtlCol="0">
            <a:spAutoFit/>
          </a:bodyPr>
          <a:lstStyle/>
          <a:p>
            <a:r>
              <a:rPr lang="en-US" sz="2200" b="1" u="sng" dirty="0"/>
              <a:t>v4 &amp; v5 &amp;</a:t>
            </a:r>
            <a:r>
              <a:rPr lang="en-GB" sz="2200" b="1" u="sng" dirty="0"/>
              <a:t> v6</a:t>
            </a:r>
            <a:endParaRPr lang="en-US" sz="2200" dirty="0"/>
          </a:p>
          <a:p>
            <a:pPr marL="285750" indent="-285750">
              <a:buFont typeface="Wingdings" pitchFamily="2" charset="2"/>
              <a:buChar char="§"/>
            </a:pPr>
            <a:r>
              <a:rPr lang="en-US" sz="2000" dirty="0"/>
              <a:t>Test of the processor based on the Halifax, Baja and Tropical pacific scenes and considering margins</a:t>
            </a:r>
            <a:endParaRPr lang="en-GB" sz="2000" dirty="0"/>
          </a:p>
          <a:p>
            <a:pPr marL="285750" indent="-285750">
              <a:buFont typeface="Wingdings" pitchFamily="2" charset="2"/>
              <a:buChar char="§"/>
            </a:pPr>
            <a:r>
              <a:rPr lang="en-US" sz="2000" dirty="0"/>
              <a:t>A new definition of the status from ATL-CPR are considered and implemented</a:t>
            </a:r>
          </a:p>
          <a:p>
            <a:pPr marL="285750" indent="-285750">
              <a:buFont typeface="Wingdings" pitchFamily="2" charset="2"/>
              <a:buChar char="§"/>
            </a:pPr>
            <a:r>
              <a:rPr lang="en-US" sz="2000" dirty="0"/>
              <a:t>Changes in AC-TC processor to manage logging with GMV libraries. </a:t>
            </a:r>
          </a:p>
          <a:p>
            <a:pPr marL="285750" indent="-285750">
              <a:buFont typeface="Wingdings" pitchFamily="2" charset="2"/>
              <a:buChar char="§"/>
            </a:pPr>
            <a:r>
              <a:rPr lang="en-US" sz="2000" dirty="0"/>
              <a:t>Processor tested with the last simulated scenes of Halifax, Baja and Tropical pacific</a:t>
            </a:r>
          </a:p>
          <a:p>
            <a:endParaRPr lang="en-US" sz="2000" dirty="0"/>
          </a:p>
        </p:txBody>
      </p:sp>
      <p:pic>
        <p:nvPicPr>
          <p:cNvPr id="8" name="Image 7">
            <a:extLst>
              <a:ext uri="{FF2B5EF4-FFF2-40B4-BE49-F238E27FC236}">
                <a16:creationId xmlns:a16="http://schemas.microsoft.com/office/drawing/2014/main" id="{14D2F5B4-02B3-3C45-9369-57BDE20668C1}"/>
              </a:ext>
            </a:extLst>
          </p:cNvPr>
          <p:cNvPicPr>
            <a:picLocks noChangeAspect="1"/>
          </p:cNvPicPr>
          <p:nvPr/>
        </p:nvPicPr>
        <p:blipFill>
          <a:blip r:embed="rId2"/>
          <a:stretch>
            <a:fillRect/>
          </a:stretch>
        </p:blipFill>
        <p:spPr>
          <a:xfrm>
            <a:off x="0" y="6077114"/>
            <a:ext cx="1476088" cy="923595"/>
          </a:xfrm>
          <a:prstGeom prst="rect">
            <a:avLst/>
          </a:prstGeom>
        </p:spPr>
      </p:pic>
      <p:pic>
        <p:nvPicPr>
          <p:cNvPr id="6" name="Picture 5" descr="A picture containing chart&#10;&#10;Description automatically generated">
            <a:extLst>
              <a:ext uri="{FF2B5EF4-FFF2-40B4-BE49-F238E27FC236}">
                <a16:creationId xmlns:a16="http://schemas.microsoft.com/office/drawing/2014/main" id="{215F96E1-0B41-134C-B724-363231BDCF58}"/>
              </a:ext>
            </a:extLst>
          </p:cNvPr>
          <p:cNvPicPr>
            <a:picLocks noChangeAspect="1"/>
          </p:cNvPicPr>
          <p:nvPr/>
        </p:nvPicPr>
        <p:blipFill>
          <a:blip r:embed="rId3"/>
          <a:stretch>
            <a:fillRect/>
          </a:stretch>
        </p:blipFill>
        <p:spPr>
          <a:xfrm>
            <a:off x="1531082" y="2833134"/>
            <a:ext cx="3047161" cy="1755277"/>
          </a:xfrm>
          <a:prstGeom prst="rect">
            <a:avLst/>
          </a:prstGeom>
        </p:spPr>
      </p:pic>
      <p:pic>
        <p:nvPicPr>
          <p:cNvPr id="9" name="Picture 8" descr="Chart, histogram&#10;&#10;Description automatically generated">
            <a:extLst>
              <a:ext uri="{FF2B5EF4-FFF2-40B4-BE49-F238E27FC236}">
                <a16:creationId xmlns:a16="http://schemas.microsoft.com/office/drawing/2014/main" id="{DAB1E34D-BCCF-8545-926B-8FBB392E623F}"/>
              </a:ext>
            </a:extLst>
          </p:cNvPr>
          <p:cNvPicPr>
            <a:picLocks noChangeAspect="1"/>
          </p:cNvPicPr>
          <p:nvPr/>
        </p:nvPicPr>
        <p:blipFill>
          <a:blip r:embed="rId4"/>
          <a:stretch>
            <a:fillRect/>
          </a:stretch>
        </p:blipFill>
        <p:spPr>
          <a:xfrm>
            <a:off x="1479238" y="4742908"/>
            <a:ext cx="3099005" cy="1757026"/>
          </a:xfrm>
          <a:prstGeom prst="rect">
            <a:avLst/>
          </a:prstGeom>
        </p:spPr>
      </p:pic>
      <p:pic>
        <p:nvPicPr>
          <p:cNvPr id="12" name="Picture 11" descr="Chart&#10;&#10;Description automatically generated">
            <a:extLst>
              <a:ext uri="{FF2B5EF4-FFF2-40B4-BE49-F238E27FC236}">
                <a16:creationId xmlns:a16="http://schemas.microsoft.com/office/drawing/2014/main" id="{74FEE39C-527F-7A4F-97F7-36D8D648EBAF}"/>
              </a:ext>
            </a:extLst>
          </p:cNvPr>
          <p:cNvPicPr>
            <a:picLocks noChangeAspect="1"/>
          </p:cNvPicPr>
          <p:nvPr/>
        </p:nvPicPr>
        <p:blipFill>
          <a:blip r:embed="rId5"/>
          <a:stretch>
            <a:fillRect/>
          </a:stretch>
        </p:blipFill>
        <p:spPr>
          <a:xfrm>
            <a:off x="6092448" y="2677212"/>
            <a:ext cx="5446207" cy="3282314"/>
          </a:xfrm>
          <a:prstGeom prst="rect">
            <a:avLst/>
          </a:prstGeom>
        </p:spPr>
      </p:pic>
      <p:sp>
        <p:nvSpPr>
          <p:cNvPr id="14" name="TextBox 13">
            <a:extLst>
              <a:ext uri="{FF2B5EF4-FFF2-40B4-BE49-F238E27FC236}">
                <a16:creationId xmlns:a16="http://schemas.microsoft.com/office/drawing/2014/main" id="{C29D6975-FB32-CE4A-97BD-BF203E47166F}"/>
              </a:ext>
            </a:extLst>
          </p:cNvPr>
          <p:cNvSpPr txBox="1"/>
          <p:nvPr/>
        </p:nvSpPr>
        <p:spPr>
          <a:xfrm>
            <a:off x="628076" y="2952814"/>
            <a:ext cx="670376" cy="369332"/>
          </a:xfrm>
          <a:prstGeom prst="rect">
            <a:avLst/>
          </a:prstGeom>
          <a:noFill/>
        </p:spPr>
        <p:txBody>
          <a:bodyPr wrap="none" rtlCol="0">
            <a:spAutoFit/>
          </a:bodyPr>
          <a:lstStyle/>
          <a:p>
            <a:r>
              <a:rPr lang="en-US" b="1" dirty="0"/>
              <a:t>A-TC </a:t>
            </a:r>
          </a:p>
        </p:txBody>
      </p:sp>
      <p:sp>
        <p:nvSpPr>
          <p:cNvPr id="15" name="TextBox 14">
            <a:extLst>
              <a:ext uri="{FF2B5EF4-FFF2-40B4-BE49-F238E27FC236}">
                <a16:creationId xmlns:a16="http://schemas.microsoft.com/office/drawing/2014/main" id="{1F017D2D-417F-B748-BB6D-5E9EB5E8010E}"/>
              </a:ext>
            </a:extLst>
          </p:cNvPr>
          <p:cNvSpPr txBox="1"/>
          <p:nvPr/>
        </p:nvSpPr>
        <p:spPr>
          <a:xfrm>
            <a:off x="477791" y="4922584"/>
            <a:ext cx="662425" cy="369332"/>
          </a:xfrm>
          <a:prstGeom prst="rect">
            <a:avLst/>
          </a:prstGeom>
          <a:noFill/>
        </p:spPr>
        <p:txBody>
          <a:bodyPr wrap="none" rtlCol="0">
            <a:spAutoFit/>
          </a:bodyPr>
          <a:lstStyle/>
          <a:p>
            <a:r>
              <a:rPr lang="en-US" b="1" dirty="0"/>
              <a:t>C-TC </a:t>
            </a:r>
          </a:p>
        </p:txBody>
      </p:sp>
      <p:sp>
        <p:nvSpPr>
          <p:cNvPr id="16" name="TextBox 15">
            <a:extLst>
              <a:ext uri="{FF2B5EF4-FFF2-40B4-BE49-F238E27FC236}">
                <a16:creationId xmlns:a16="http://schemas.microsoft.com/office/drawing/2014/main" id="{DA92F256-E285-AE41-80A6-256D5F78070A}"/>
              </a:ext>
            </a:extLst>
          </p:cNvPr>
          <p:cNvSpPr txBox="1"/>
          <p:nvPr/>
        </p:nvSpPr>
        <p:spPr>
          <a:xfrm>
            <a:off x="5217625" y="3781282"/>
            <a:ext cx="874823" cy="369332"/>
          </a:xfrm>
          <a:prstGeom prst="rect">
            <a:avLst/>
          </a:prstGeom>
          <a:noFill/>
        </p:spPr>
        <p:txBody>
          <a:bodyPr wrap="square" rtlCol="0">
            <a:spAutoFit/>
          </a:bodyPr>
          <a:lstStyle/>
          <a:p>
            <a:r>
              <a:rPr lang="en-US" b="1" dirty="0"/>
              <a:t>AC-TC</a:t>
            </a:r>
          </a:p>
        </p:txBody>
      </p:sp>
      <p:cxnSp>
        <p:nvCxnSpPr>
          <p:cNvPr id="18" name="Elbow Connector 17">
            <a:extLst>
              <a:ext uri="{FF2B5EF4-FFF2-40B4-BE49-F238E27FC236}">
                <a16:creationId xmlns:a16="http://schemas.microsoft.com/office/drawing/2014/main" id="{74A45B7F-AE00-8F40-826F-F4FDBF6602F2}"/>
              </a:ext>
            </a:extLst>
          </p:cNvPr>
          <p:cNvCxnSpPr/>
          <p:nvPr/>
        </p:nvCxnSpPr>
        <p:spPr>
          <a:xfrm>
            <a:off x="4558407" y="4443313"/>
            <a:ext cx="999461" cy="33136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Elbow Connector 19">
            <a:extLst>
              <a:ext uri="{FF2B5EF4-FFF2-40B4-BE49-F238E27FC236}">
                <a16:creationId xmlns:a16="http://schemas.microsoft.com/office/drawing/2014/main" id="{A424AD36-D9C2-0B4F-90EA-D562E5D84975}"/>
              </a:ext>
            </a:extLst>
          </p:cNvPr>
          <p:cNvCxnSpPr>
            <a:cxnSpLocks/>
          </p:cNvCxnSpPr>
          <p:nvPr/>
        </p:nvCxnSpPr>
        <p:spPr>
          <a:xfrm flipV="1">
            <a:off x="4558407" y="5067373"/>
            <a:ext cx="999461" cy="39195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85698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7CBF4-B1C5-D243-8268-665EA2DDFC9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48877D8-0733-B64C-9137-0571972D9A01}"/>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FBF04CC7-C238-024B-8578-99817C86A578}"/>
              </a:ext>
            </a:extLst>
          </p:cNvPr>
          <p:cNvSpPr>
            <a:spLocks noGrp="1"/>
          </p:cNvSpPr>
          <p:nvPr>
            <p:ph type="sldNum" sz="quarter" idx="12"/>
          </p:nvPr>
        </p:nvSpPr>
        <p:spPr/>
        <p:txBody>
          <a:bodyPr/>
          <a:lstStyle/>
          <a:p>
            <a:fld id="{75B84E8A-9C9B-CB49-BD46-27667AEFD8BB}" type="slidenum">
              <a:rPr lang="en-US" smtClean="0"/>
              <a:t>28</a:t>
            </a:fld>
            <a:endParaRPr lang="en-US"/>
          </a:p>
        </p:txBody>
      </p:sp>
    </p:spTree>
    <p:extLst>
      <p:ext uri="{BB962C8B-B14F-4D97-AF65-F5344CB8AC3E}">
        <p14:creationId xmlns:p14="http://schemas.microsoft.com/office/powerpoint/2010/main" val="35913431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202339" y="246033"/>
            <a:ext cx="5834546" cy="615553"/>
          </a:xfrm>
          <a:prstGeom prst="rect">
            <a:avLst/>
          </a:prstGeom>
          <a:noFill/>
        </p:spPr>
        <p:txBody>
          <a:bodyPr wrap="none" rtlCol="0">
            <a:spAutoFit/>
          </a:bodyPr>
          <a:lstStyle/>
          <a:p>
            <a:pPr algn="ctr"/>
            <a:r>
              <a:rPr lang="en-US" sz="3400" b="1" dirty="0"/>
              <a:t>ACM-CAP: Description &amp; Status</a:t>
            </a:r>
          </a:p>
        </p:txBody>
      </p:sp>
      <p:sp>
        <p:nvSpPr>
          <p:cNvPr id="4" name="Slide Number Placeholder 3"/>
          <p:cNvSpPr>
            <a:spLocks noGrp="1"/>
          </p:cNvSpPr>
          <p:nvPr>
            <p:ph type="sldNum" sz="quarter" idx="12"/>
          </p:nvPr>
        </p:nvSpPr>
        <p:spPr/>
        <p:txBody>
          <a:bodyPr/>
          <a:lstStyle/>
          <a:p>
            <a:fld id="{3E9D0E30-8978-4A4F-8741-C7ED7010D0A7}" type="slidenum">
              <a:rPr lang="en-US" smtClean="0"/>
              <a:t>29</a:t>
            </a:fld>
            <a:endParaRPr lang="en-US"/>
          </a:p>
        </p:txBody>
      </p:sp>
      <p:pic>
        <p:nvPicPr>
          <p:cNvPr id="5" name="Picture 4">
            <a:extLst>
              <a:ext uri="{FF2B5EF4-FFF2-40B4-BE49-F238E27FC236}">
                <a16:creationId xmlns:a16="http://schemas.microsoft.com/office/drawing/2014/main" id="{9854D904-74B2-044C-9532-AF883CD48B98}"/>
              </a:ext>
            </a:extLst>
          </p:cNvPr>
          <p:cNvPicPr/>
          <p:nvPr/>
        </p:nvPicPr>
        <p:blipFill rotWithShape="1">
          <a:blip r:embed="rId2"/>
          <a:srcRect l="36323" t="21247" r="31746" b="8373"/>
          <a:stretch/>
        </p:blipFill>
        <p:spPr>
          <a:xfrm>
            <a:off x="52527" y="6209212"/>
            <a:ext cx="1558559" cy="626105"/>
          </a:xfrm>
          <a:prstGeom prst="rect">
            <a:avLst/>
          </a:prstGeom>
        </p:spPr>
      </p:pic>
      <p:sp>
        <p:nvSpPr>
          <p:cNvPr id="6" name="TextBox 5">
            <a:extLst>
              <a:ext uri="{FF2B5EF4-FFF2-40B4-BE49-F238E27FC236}">
                <a16:creationId xmlns:a16="http://schemas.microsoft.com/office/drawing/2014/main" id="{C2B23D49-EF12-AD4D-9D90-0EF619A166AE}"/>
              </a:ext>
            </a:extLst>
          </p:cNvPr>
          <p:cNvSpPr txBox="1"/>
          <p:nvPr/>
        </p:nvSpPr>
        <p:spPr>
          <a:xfrm>
            <a:off x="161364" y="1088606"/>
            <a:ext cx="12030636" cy="5940088"/>
          </a:xfrm>
          <a:prstGeom prst="rect">
            <a:avLst/>
          </a:prstGeom>
          <a:noFill/>
        </p:spPr>
        <p:txBody>
          <a:bodyPr wrap="square" rtlCol="0">
            <a:spAutoFit/>
          </a:bodyPr>
          <a:lstStyle/>
          <a:p>
            <a:pPr marL="285750" indent="-285750">
              <a:buFontTx/>
              <a:buChar char="-"/>
            </a:pPr>
            <a:r>
              <a:rPr lang="en-US" sz="2000" dirty="0"/>
              <a:t>Synergistic (ATLID + CPR + MSI) optimal estimation retrieval of all targets (cloud, aerosols and precipitation)</a:t>
            </a:r>
          </a:p>
          <a:p>
            <a:pPr marL="285750" indent="-285750">
              <a:buFontTx/>
              <a:buChar char="-"/>
            </a:pPr>
            <a:endParaRPr lang="en-US" sz="2000" dirty="0"/>
          </a:p>
          <a:p>
            <a:pPr marL="285750" indent="-285750">
              <a:buFontTx/>
              <a:buChar char="-"/>
            </a:pPr>
            <a:endParaRPr lang="en-US" sz="2000" dirty="0"/>
          </a:p>
          <a:p>
            <a:endParaRPr lang="en-US" sz="2000" dirty="0"/>
          </a:p>
          <a:p>
            <a:pPr marL="285750" indent="-285750">
              <a:buFontTx/>
              <a:buChar char="-"/>
            </a:pPr>
            <a:endParaRPr lang="en-US" sz="2000" dirty="0"/>
          </a:p>
          <a:p>
            <a:pPr marL="285750" indent="-285750">
              <a:buFontTx/>
              <a:buChar char="-"/>
            </a:pPr>
            <a:endParaRPr lang="en-US" sz="2000" dirty="0"/>
          </a:p>
          <a:p>
            <a:pPr marL="285750" indent="-285750">
              <a:buFontTx/>
              <a:buChar char="-"/>
            </a:pPr>
            <a:endParaRPr lang="en-US" sz="2000" dirty="0"/>
          </a:p>
          <a:p>
            <a:pPr marL="285750" indent="-285750">
              <a:buFontTx/>
              <a:buChar char="-"/>
            </a:pPr>
            <a:endParaRPr lang="en-US" sz="2000" dirty="0"/>
          </a:p>
          <a:p>
            <a:pPr marL="285750" indent="-285750">
              <a:buFontTx/>
              <a:buChar char="-"/>
            </a:pPr>
            <a:endParaRPr lang="en-US" sz="2000" dirty="0"/>
          </a:p>
          <a:p>
            <a:pPr marL="285750" indent="-285750">
              <a:buFontTx/>
              <a:buChar char="-"/>
            </a:pPr>
            <a:endParaRPr lang="en-US" sz="2000" dirty="0"/>
          </a:p>
          <a:p>
            <a:pPr marL="285750" indent="-285750">
              <a:buFontTx/>
              <a:buChar char="-"/>
            </a:pPr>
            <a:endParaRPr lang="en-US" sz="2000" dirty="0"/>
          </a:p>
          <a:p>
            <a:endParaRPr lang="en-US" sz="2000" dirty="0"/>
          </a:p>
          <a:p>
            <a:endParaRPr lang="en-US" sz="2000" dirty="0"/>
          </a:p>
          <a:p>
            <a:pPr marL="285750" indent="-285750">
              <a:buFontTx/>
              <a:buChar char="-"/>
            </a:pPr>
            <a:r>
              <a:rPr lang="en-US" sz="2000" dirty="0"/>
              <a:t>Status at the end of DORSY:</a:t>
            </a:r>
          </a:p>
          <a:p>
            <a:pPr marL="742950" lvl="1" indent="-285750">
              <a:buFontTx/>
              <a:buChar char="-"/>
            </a:pPr>
            <a:r>
              <a:rPr lang="en-US" sz="2000" dirty="0"/>
              <a:t>thoroughly tested and evaluated using synthetic </a:t>
            </a:r>
            <a:r>
              <a:rPr lang="en-US" sz="2000" dirty="0" err="1"/>
              <a:t>EarthCARE</a:t>
            </a:r>
            <a:r>
              <a:rPr lang="en-US" sz="2000" dirty="0"/>
              <a:t> scenes, and in modified configurations </a:t>
            </a:r>
            <a:br>
              <a:rPr lang="en-US" sz="2000" dirty="0"/>
            </a:br>
            <a:r>
              <a:rPr lang="en-US" sz="2000" dirty="0"/>
              <a:t>using A-Train satellite data, airborne and ground-based field campaigns</a:t>
            </a:r>
          </a:p>
          <a:p>
            <a:pPr marL="742950" lvl="1" indent="-285750">
              <a:buFontTx/>
              <a:buChar char="-"/>
            </a:pPr>
            <a:r>
              <a:rPr lang="en-US" sz="2000" dirty="0"/>
              <a:t>successfully chained with upstream processors and used as input to downstream processors</a:t>
            </a:r>
          </a:p>
          <a:p>
            <a:pPr lvl="1"/>
            <a:endParaRPr lang="en-US" sz="2000" dirty="0"/>
          </a:p>
          <a:p>
            <a:pPr marL="742950" lvl="1" indent="-285750">
              <a:buFontTx/>
              <a:buChar char="-"/>
            </a:pPr>
            <a:endParaRPr lang="en-US" sz="2000" dirty="0"/>
          </a:p>
        </p:txBody>
      </p:sp>
      <p:sp>
        <p:nvSpPr>
          <p:cNvPr id="7" name="TextBox 6">
            <a:extLst>
              <a:ext uri="{FF2B5EF4-FFF2-40B4-BE49-F238E27FC236}">
                <a16:creationId xmlns:a16="http://schemas.microsoft.com/office/drawing/2014/main" id="{83432B0D-5C4D-2A4F-A153-800A43E24F0A}"/>
              </a:ext>
            </a:extLst>
          </p:cNvPr>
          <p:cNvSpPr txBox="1"/>
          <p:nvPr/>
        </p:nvSpPr>
        <p:spPr>
          <a:xfrm>
            <a:off x="4678872" y="2982499"/>
            <a:ext cx="2309699" cy="923330"/>
          </a:xfrm>
          <a:prstGeom prst="rect">
            <a:avLst/>
          </a:prstGeom>
          <a:solidFill>
            <a:schemeClr val="accent5">
              <a:lumMod val="40000"/>
              <a:lumOff val="60000"/>
            </a:schemeClr>
          </a:solidFill>
          <a:ln w="38100">
            <a:solidFill>
              <a:schemeClr val="accent1"/>
            </a:solidFill>
          </a:ln>
        </p:spPr>
        <p:txBody>
          <a:bodyPr wrap="square" rtlCol="0">
            <a:spAutoFit/>
          </a:bodyPr>
          <a:lstStyle/>
          <a:p>
            <a:pPr algn="ctr"/>
            <a:r>
              <a:rPr lang="en-US" b="1" dirty="0"/>
              <a:t>ACM-CAP</a:t>
            </a:r>
          </a:p>
          <a:p>
            <a:pPr algn="ctr"/>
            <a:r>
              <a:rPr lang="en-US" sz="1200" b="1" dirty="0"/>
              <a:t>Synergetic “best estimate” retrieval of cloud, aerosols and precipitation</a:t>
            </a:r>
          </a:p>
        </p:txBody>
      </p:sp>
      <p:grpSp>
        <p:nvGrpSpPr>
          <p:cNvPr id="39" name="Group 38">
            <a:extLst>
              <a:ext uri="{FF2B5EF4-FFF2-40B4-BE49-F238E27FC236}">
                <a16:creationId xmlns:a16="http://schemas.microsoft.com/office/drawing/2014/main" id="{D6640186-360F-4644-A2CC-49BB6660DA99}"/>
              </a:ext>
            </a:extLst>
          </p:cNvPr>
          <p:cNvGrpSpPr/>
          <p:nvPr/>
        </p:nvGrpSpPr>
        <p:grpSpPr>
          <a:xfrm>
            <a:off x="6988572" y="1627479"/>
            <a:ext cx="4842085" cy="3415575"/>
            <a:chOff x="7147330" y="1916890"/>
            <a:chExt cx="4503201" cy="2844627"/>
          </a:xfrm>
        </p:grpSpPr>
        <p:sp>
          <p:nvSpPr>
            <p:cNvPr id="14" name="TextBox 13">
              <a:extLst>
                <a:ext uri="{FF2B5EF4-FFF2-40B4-BE49-F238E27FC236}">
                  <a16:creationId xmlns:a16="http://schemas.microsoft.com/office/drawing/2014/main" id="{A890D91A-5113-5B48-82D1-F8AACC0BD368}"/>
                </a:ext>
              </a:extLst>
            </p:cNvPr>
            <p:cNvSpPr txBox="1"/>
            <p:nvPr/>
          </p:nvSpPr>
          <p:spPr>
            <a:xfrm>
              <a:off x="8309340" y="2680433"/>
              <a:ext cx="1994261" cy="553998"/>
            </a:xfrm>
            <a:prstGeom prst="rect">
              <a:avLst/>
            </a:prstGeom>
            <a:solidFill>
              <a:schemeClr val="accent5">
                <a:lumMod val="40000"/>
                <a:lumOff val="60000"/>
              </a:schemeClr>
            </a:solidFill>
            <a:ln w="25400">
              <a:solidFill>
                <a:schemeClr val="accent1"/>
              </a:solidFill>
            </a:ln>
          </p:spPr>
          <p:txBody>
            <a:bodyPr wrap="square" rtlCol="0">
              <a:spAutoFit/>
            </a:bodyPr>
            <a:lstStyle/>
            <a:p>
              <a:pPr algn="ctr"/>
              <a:r>
                <a:rPr lang="en-US" dirty="0"/>
                <a:t>ACM-3D</a:t>
              </a:r>
            </a:p>
            <a:p>
              <a:pPr algn="ctr"/>
              <a:r>
                <a:rPr lang="en-US" sz="1200" dirty="0"/>
                <a:t>Scene reconstruction</a:t>
              </a:r>
            </a:p>
          </p:txBody>
        </p:sp>
        <p:grpSp>
          <p:nvGrpSpPr>
            <p:cNvPr id="19" name="Group 18">
              <a:extLst>
                <a:ext uri="{FF2B5EF4-FFF2-40B4-BE49-F238E27FC236}">
                  <a16:creationId xmlns:a16="http://schemas.microsoft.com/office/drawing/2014/main" id="{B4732D54-94A0-394E-99FD-29CE92EB7011}"/>
                </a:ext>
              </a:extLst>
            </p:cNvPr>
            <p:cNvGrpSpPr/>
            <p:nvPr/>
          </p:nvGrpSpPr>
          <p:grpSpPr>
            <a:xfrm>
              <a:off x="7147330" y="1916890"/>
              <a:ext cx="4503201" cy="2844627"/>
              <a:chOff x="7147330" y="1674328"/>
              <a:chExt cx="4503201" cy="2844627"/>
            </a:xfrm>
          </p:grpSpPr>
          <p:sp>
            <p:nvSpPr>
              <p:cNvPr id="12" name="TextBox 11">
                <a:extLst>
                  <a:ext uri="{FF2B5EF4-FFF2-40B4-BE49-F238E27FC236}">
                    <a16:creationId xmlns:a16="http://schemas.microsoft.com/office/drawing/2014/main" id="{FA16A711-3E84-514F-89BE-0F85D0EE1085}"/>
                  </a:ext>
                </a:extLst>
              </p:cNvPr>
              <p:cNvSpPr txBox="1"/>
              <p:nvPr/>
            </p:nvSpPr>
            <p:spPr>
              <a:xfrm>
                <a:off x="7703128" y="1674328"/>
                <a:ext cx="1994261" cy="553998"/>
              </a:xfrm>
              <a:prstGeom prst="rect">
                <a:avLst/>
              </a:prstGeom>
              <a:solidFill>
                <a:schemeClr val="accent5">
                  <a:lumMod val="40000"/>
                  <a:lumOff val="60000"/>
                </a:schemeClr>
              </a:solidFill>
              <a:ln w="25400">
                <a:solidFill>
                  <a:schemeClr val="accent1"/>
                </a:solidFill>
              </a:ln>
            </p:spPr>
            <p:txBody>
              <a:bodyPr wrap="square" rtlCol="0">
                <a:spAutoFit/>
              </a:bodyPr>
              <a:lstStyle/>
              <a:p>
                <a:pPr algn="ctr"/>
                <a:r>
                  <a:rPr lang="en-US" dirty="0"/>
                  <a:t>ACM-COM</a:t>
                </a:r>
              </a:p>
              <a:p>
                <a:pPr algn="ctr"/>
                <a:r>
                  <a:rPr lang="en-US" sz="1200" dirty="0"/>
                  <a:t>Synergistic atmosphere</a:t>
                </a:r>
              </a:p>
            </p:txBody>
          </p:sp>
          <p:sp>
            <p:nvSpPr>
              <p:cNvPr id="15" name="TextBox 14">
                <a:extLst>
                  <a:ext uri="{FF2B5EF4-FFF2-40B4-BE49-F238E27FC236}">
                    <a16:creationId xmlns:a16="http://schemas.microsoft.com/office/drawing/2014/main" id="{846FF7EC-0497-2E44-A8A4-9D5580100FF3}"/>
                  </a:ext>
                </a:extLst>
              </p:cNvPr>
              <p:cNvSpPr txBox="1"/>
              <p:nvPr/>
            </p:nvSpPr>
            <p:spPr>
              <a:xfrm>
                <a:off x="8980881" y="3201414"/>
                <a:ext cx="1994261" cy="553998"/>
              </a:xfrm>
              <a:prstGeom prst="rect">
                <a:avLst/>
              </a:prstGeom>
              <a:solidFill>
                <a:schemeClr val="accent5">
                  <a:lumMod val="40000"/>
                  <a:lumOff val="60000"/>
                </a:schemeClr>
              </a:solidFill>
              <a:ln w="25400">
                <a:solidFill>
                  <a:schemeClr val="accent1"/>
                </a:solidFill>
              </a:ln>
            </p:spPr>
            <p:txBody>
              <a:bodyPr wrap="square" rtlCol="0">
                <a:spAutoFit/>
              </a:bodyPr>
              <a:lstStyle/>
              <a:p>
                <a:pPr algn="ctr"/>
                <a:r>
                  <a:rPr lang="en-US" dirty="0"/>
                  <a:t>ACM-RT</a:t>
                </a:r>
              </a:p>
              <a:p>
                <a:pPr algn="ctr"/>
                <a:r>
                  <a:rPr lang="en-US" sz="1200" dirty="0"/>
                  <a:t>Radiative transfer</a:t>
                </a:r>
              </a:p>
            </p:txBody>
          </p:sp>
          <p:sp>
            <p:nvSpPr>
              <p:cNvPr id="16" name="TextBox 15">
                <a:extLst>
                  <a:ext uri="{FF2B5EF4-FFF2-40B4-BE49-F238E27FC236}">
                    <a16:creationId xmlns:a16="http://schemas.microsoft.com/office/drawing/2014/main" id="{07495BFA-BCEE-9E43-AC42-B75D4DB4FD1E}"/>
                  </a:ext>
                </a:extLst>
              </p:cNvPr>
              <p:cNvSpPr txBox="1"/>
              <p:nvPr/>
            </p:nvSpPr>
            <p:spPr>
              <a:xfrm>
                <a:off x="9656270" y="3964957"/>
                <a:ext cx="1994261" cy="553998"/>
              </a:xfrm>
              <a:prstGeom prst="rect">
                <a:avLst/>
              </a:prstGeom>
              <a:solidFill>
                <a:schemeClr val="accent5">
                  <a:lumMod val="40000"/>
                  <a:lumOff val="60000"/>
                </a:schemeClr>
              </a:solidFill>
              <a:ln w="25400">
                <a:solidFill>
                  <a:schemeClr val="accent1"/>
                </a:solidFill>
              </a:ln>
            </p:spPr>
            <p:txBody>
              <a:bodyPr wrap="square" rtlCol="0">
                <a:spAutoFit/>
              </a:bodyPr>
              <a:lstStyle/>
              <a:p>
                <a:pPr algn="ctr"/>
                <a:r>
                  <a:rPr lang="en-US" dirty="0"/>
                  <a:t>ACMB-DF</a:t>
                </a:r>
              </a:p>
              <a:p>
                <a:pPr algn="ctr"/>
                <a:r>
                  <a:rPr lang="en-US" sz="1200" dirty="0"/>
                  <a:t>Radiative closure assessment</a:t>
                </a:r>
              </a:p>
            </p:txBody>
          </p:sp>
          <p:cxnSp>
            <p:nvCxnSpPr>
              <p:cNvPr id="33" name="Elbow Connector 32">
                <a:extLst>
                  <a:ext uri="{FF2B5EF4-FFF2-40B4-BE49-F238E27FC236}">
                    <a16:creationId xmlns:a16="http://schemas.microsoft.com/office/drawing/2014/main" id="{0AF7B9D8-E61D-AF4A-935A-B66EAE7E4F03}"/>
                  </a:ext>
                </a:extLst>
              </p:cNvPr>
              <p:cNvCxnSpPr>
                <a:cxnSpLocks/>
                <a:stCxn id="7" idx="3"/>
                <a:endCxn id="12" idx="1"/>
              </p:cNvCxnSpPr>
              <p:nvPr/>
            </p:nvCxnSpPr>
            <p:spPr>
              <a:xfrm flipV="1">
                <a:off x="7147330" y="1951327"/>
                <a:ext cx="555798" cy="1236008"/>
              </a:xfrm>
              <a:prstGeom prst="bentConnector3">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a:extLst>
                  <a:ext uri="{FF2B5EF4-FFF2-40B4-BE49-F238E27FC236}">
                    <a16:creationId xmlns:a16="http://schemas.microsoft.com/office/drawing/2014/main" id="{FE5DF0D0-8FD2-F449-A812-D8BE1BAA3FBA}"/>
                  </a:ext>
                </a:extLst>
              </p:cNvPr>
              <p:cNvCxnSpPr>
                <a:cxnSpLocks/>
                <a:stCxn id="12" idx="2"/>
                <a:endCxn id="14" idx="0"/>
              </p:cNvCxnSpPr>
              <p:nvPr/>
            </p:nvCxnSpPr>
            <p:spPr>
              <a:xfrm rot="16200000" flipH="1">
                <a:off x="8898593" y="2029992"/>
                <a:ext cx="209545" cy="606212"/>
              </a:xfrm>
              <a:prstGeom prst="bentConnector3">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8" name="Elbow Connector 37">
                <a:extLst>
                  <a:ext uri="{FF2B5EF4-FFF2-40B4-BE49-F238E27FC236}">
                    <a16:creationId xmlns:a16="http://schemas.microsoft.com/office/drawing/2014/main" id="{C252FFC6-D22D-3245-94B2-78FF258AB35A}"/>
                  </a:ext>
                </a:extLst>
              </p:cNvPr>
              <p:cNvCxnSpPr>
                <a:cxnSpLocks/>
                <a:stCxn id="14" idx="2"/>
                <a:endCxn id="15" idx="0"/>
              </p:cNvCxnSpPr>
              <p:nvPr/>
            </p:nvCxnSpPr>
            <p:spPr>
              <a:xfrm rot="16200000" flipH="1">
                <a:off x="9537468" y="2760870"/>
                <a:ext cx="209545" cy="671541"/>
              </a:xfrm>
              <a:prstGeom prst="bentConnector3">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40" name="Elbow Connector 39">
                <a:extLst>
                  <a:ext uri="{FF2B5EF4-FFF2-40B4-BE49-F238E27FC236}">
                    <a16:creationId xmlns:a16="http://schemas.microsoft.com/office/drawing/2014/main" id="{B6AD4E7D-813D-6949-9F35-F6449C864BA1}"/>
                  </a:ext>
                </a:extLst>
              </p:cNvPr>
              <p:cNvCxnSpPr>
                <a:cxnSpLocks/>
                <a:stCxn id="15" idx="2"/>
                <a:endCxn id="16" idx="0"/>
              </p:cNvCxnSpPr>
              <p:nvPr/>
            </p:nvCxnSpPr>
            <p:spPr>
              <a:xfrm rot="16200000" flipH="1">
                <a:off x="10210934" y="3522489"/>
                <a:ext cx="209545" cy="675390"/>
              </a:xfrm>
              <a:prstGeom prst="bentConnector3">
                <a:avLst/>
              </a:prstGeom>
              <a:ln w="25400">
                <a:tailEnd type="triangle"/>
              </a:ln>
            </p:spPr>
            <p:style>
              <a:lnRef idx="1">
                <a:schemeClr val="accent1"/>
              </a:lnRef>
              <a:fillRef idx="0">
                <a:schemeClr val="accent1"/>
              </a:fillRef>
              <a:effectRef idx="0">
                <a:schemeClr val="accent1"/>
              </a:effectRef>
              <a:fontRef idx="minor">
                <a:schemeClr val="tx1"/>
              </a:fontRef>
            </p:style>
          </p:cxnSp>
        </p:grpSp>
      </p:grpSp>
      <p:grpSp>
        <p:nvGrpSpPr>
          <p:cNvPr id="37" name="Group 36">
            <a:extLst>
              <a:ext uri="{FF2B5EF4-FFF2-40B4-BE49-F238E27FC236}">
                <a16:creationId xmlns:a16="http://schemas.microsoft.com/office/drawing/2014/main" id="{E26D2254-AF08-E947-B406-B56CD433631D}"/>
              </a:ext>
            </a:extLst>
          </p:cNvPr>
          <p:cNvGrpSpPr/>
          <p:nvPr/>
        </p:nvGrpSpPr>
        <p:grpSpPr>
          <a:xfrm>
            <a:off x="263236" y="1831107"/>
            <a:ext cx="4415636" cy="3211948"/>
            <a:chOff x="1133938" y="1446899"/>
            <a:chExt cx="3056098" cy="3096782"/>
          </a:xfrm>
        </p:grpSpPr>
        <p:grpSp>
          <p:nvGrpSpPr>
            <p:cNvPr id="31" name="Group 30">
              <a:extLst>
                <a:ext uri="{FF2B5EF4-FFF2-40B4-BE49-F238E27FC236}">
                  <a16:creationId xmlns:a16="http://schemas.microsoft.com/office/drawing/2014/main" id="{4E141846-DF84-AE47-AD60-919B74B719B0}"/>
                </a:ext>
              </a:extLst>
            </p:cNvPr>
            <p:cNvGrpSpPr/>
            <p:nvPr/>
          </p:nvGrpSpPr>
          <p:grpSpPr>
            <a:xfrm>
              <a:off x="1133938" y="2080259"/>
              <a:ext cx="3056098" cy="2463422"/>
              <a:chOff x="1148812" y="1855227"/>
              <a:chExt cx="3056098" cy="2463422"/>
            </a:xfrm>
          </p:grpSpPr>
          <p:sp>
            <p:nvSpPr>
              <p:cNvPr id="11" name="TextBox 10">
                <a:extLst>
                  <a:ext uri="{FF2B5EF4-FFF2-40B4-BE49-F238E27FC236}">
                    <a16:creationId xmlns:a16="http://schemas.microsoft.com/office/drawing/2014/main" id="{A459843E-50DF-184A-A9FD-04BAB88E770B}"/>
                  </a:ext>
                </a:extLst>
              </p:cNvPr>
              <p:cNvSpPr txBox="1"/>
              <p:nvPr/>
            </p:nvSpPr>
            <p:spPr>
              <a:xfrm>
                <a:off x="1148812" y="3831217"/>
                <a:ext cx="2052923" cy="487432"/>
              </a:xfrm>
              <a:prstGeom prst="rect">
                <a:avLst/>
              </a:prstGeom>
              <a:solidFill>
                <a:schemeClr val="accent5">
                  <a:lumMod val="40000"/>
                  <a:lumOff val="60000"/>
                </a:schemeClr>
              </a:solidFill>
              <a:ln w="25400">
                <a:solidFill>
                  <a:schemeClr val="accent1"/>
                </a:solidFill>
              </a:ln>
            </p:spPr>
            <p:txBody>
              <a:bodyPr wrap="square" rtlCol="0">
                <a:spAutoFit/>
              </a:bodyPr>
              <a:lstStyle/>
              <a:p>
                <a:pPr algn="ctr">
                  <a:lnSpc>
                    <a:spcPct val="80000"/>
                  </a:lnSpc>
                </a:pPr>
                <a:r>
                  <a:rPr lang="en-US" dirty="0"/>
                  <a:t>AC-TC</a:t>
                </a:r>
              </a:p>
              <a:p>
                <a:pPr algn="ctr">
                  <a:lnSpc>
                    <a:spcPct val="80000"/>
                  </a:lnSpc>
                </a:pPr>
                <a:r>
                  <a:rPr lang="en-US" sz="1200" dirty="0"/>
                  <a:t>Synergistic target classification</a:t>
                </a:r>
              </a:p>
            </p:txBody>
          </p:sp>
          <p:grpSp>
            <p:nvGrpSpPr>
              <p:cNvPr id="18" name="Group 17">
                <a:extLst>
                  <a:ext uri="{FF2B5EF4-FFF2-40B4-BE49-F238E27FC236}">
                    <a16:creationId xmlns:a16="http://schemas.microsoft.com/office/drawing/2014/main" id="{6D6C01AA-C700-3942-86EE-3C8452A200F3}"/>
                  </a:ext>
                </a:extLst>
              </p:cNvPr>
              <p:cNvGrpSpPr/>
              <p:nvPr/>
            </p:nvGrpSpPr>
            <p:grpSpPr>
              <a:xfrm>
                <a:off x="1148812" y="1855227"/>
                <a:ext cx="3056098" cy="2219707"/>
                <a:chOff x="1148812" y="1855227"/>
                <a:chExt cx="3056098" cy="2219707"/>
              </a:xfrm>
            </p:grpSpPr>
            <p:sp>
              <p:nvSpPr>
                <p:cNvPr id="8" name="TextBox 7">
                  <a:extLst>
                    <a:ext uri="{FF2B5EF4-FFF2-40B4-BE49-F238E27FC236}">
                      <a16:creationId xmlns:a16="http://schemas.microsoft.com/office/drawing/2014/main" id="{057ADE6C-E862-6A4C-B611-69815B1A4813}"/>
                    </a:ext>
                  </a:extLst>
                </p:cNvPr>
                <p:cNvSpPr txBox="1"/>
                <p:nvPr/>
              </p:nvSpPr>
              <p:spPr>
                <a:xfrm>
                  <a:off x="1148812" y="1855227"/>
                  <a:ext cx="2052923" cy="487432"/>
                </a:xfrm>
                <a:prstGeom prst="rect">
                  <a:avLst/>
                </a:prstGeom>
                <a:solidFill>
                  <a:schemeClr val="accent5">
                    <a:lumMod val="40000"/>
                    <a:lumOff val="60000"/>
                  </a:schemeClr>
                </a:solidFill>
                <a:ln w="25400">
                  <a:solidFill>
                    <a:schemeClr val="accent1"/>
                  </a:solidFill>
                </a:ln>
              </p:spPr>
              <p:txBody>
                <a:bodyPr wrap="square" rtlCol="0">
                  <a:spAutoFit/>
                </a:bodyPr>
                <a:lstStyle/>
                <a:p>
                  <a:pPr algn="ctr">
                    <a:lnSpc>
                      <a:spcPct val="80000"/>
                    </a:lnSpc>
                  </a:pPr>
                  <a:r>
                    <a:rPr lang="en-US" dirty="0"/>
                    <a:t>A-EBD</a:t>
                  </a:r>
                </a:p>
                <a:p>
                  <a:pPr algn="ctr">
                    <a:lnSpc>
                      <a:spcPct val="80000"/>
                    </a:lnSpc>
                  </a:pPr>
                  <a:r>
                    <a:rPr lang="en-US" sz="1200" dirty="0"/>
                    <a:t>Mie and Rayleigh lidar backscatters</a:t>
                  </a:r>
                </a:p>
              </p:txBody>
            </p:sp>
            <p:sp>
              <p:nvSpPr>
                <p:cNvPr id="9" name="TextBox 8">
                  <a:extLst>
                    <a:ext uri="{FF2B5EF4-FFF2-40B4-BE49-F238E27FC236}">
                      <a16:creationId xmlns:a16="http://schemas.microsoft.com/office/drawing/2014/main" id="{2FDB6E50-C3F0-7644-B70E-D140A49D21DE}"/>
                    </a:ext>
                  </a:extLst>
                </p:cNvPr>
                <p:cNvSpPr txBox="1"/>
                <p:nvPr/>
              </p:nvSpPr>
              <p:spPr>
                <a:xfrm>
                  <a:off x="1148813" y="2456005"/>
                  <a:ext cx="2052923" cy="642164"/>
                </a:xfrm>
                <a:prstGeom prst="rect">
                  <a:avLst/>
                </a:prstGeom>
                <a:solidFill>
                  <a:schemeClr val="accent5">
                    <a:lumMod val="40000"/>
                    <a:lumOff val="60000"/>
                  </a:schemeClr>
                </a:solidFill>
                <a:ln w="25400">
                  <a:solidFill>
                    <a:schemeClr val="accent1"/>
                  </a:solidFill>
                </a:ln>
              </p:spPr>
              <p:txBody>
                <a:bodyPr wrap="square" rtlCol="0">
                  <a:spAutoFit/>
                </a:bodyPr>
                <a:lstStyle/>
                <a:p>
                  <a:pPr algn="ctr">
                    <a:lnSpc>
                      <a:spcPct val="80000"/>
                    </a:lnSpc>
                  </a:pPr>
                  <a:r>
                    <a:rPr lang="en-US" dirty="0"/>
                    <a:t>C-FMR &amp; C-CD</a:t>
                  </a:r>
                </a:p>
                <a:p>
                  <a:pPr algn="ctr">
                    <a:lnSpc>
                      <a:spcPct val="80000"/>
                    </a:lnSpc>
                  </a:pPr>
                  <a:r>
                    <a:rPr lang="en-US" sz="1200" dirty="0"/>
                    <a:t>Radar reflectivity, path-integrated attenuation &amp; mean Doppler velocity</a:t>
                  </a:r>
                </a:p>
              </p:txBody>
            </p:sp>
            <p:sp>
              <p:nvSpPr>
                <p:cNvPr id="10" name="TextBox 9">
                  <a:extLst>
                    <a:ext uri="{FF2B5EF4-FFF2-40B4-BE49-F238E27FC236}">
                      <a16:creationId xmlns:a16="http://schemas.microsoft.com/office/drawing/2014/main" id="{3A1CE461-DB30-E842-8852-941BA7520A40}"/>
                    </a:ext>
                  </a:extLst>
                </p:cNvPr>
                <p:cNvSpPr txBox="1"/>
                <p:nvPr/>
              </p:nvSpPr>
              <p:spPr>
                <a:xfrm>
                  <a:off x="1148813" y="3230436"/>
                  <a:ext cx="2052923" cy="487431"/>
                </a:xfrm>
                <a:prstGeom prst="rect">
                  <a:avLst/>
                </a:prstGeom>
                <a:solidFill>
                  <a:schemeClr val="accent5">
                    <a:lumMod val="40000"/>
                    <a:lumOff val="60000"/>
                  </a:schemeClr>
                </a:solidFill>
                <a:ln w="25400">
                  <a:solidFill>
                    <a:schemeClr val="accent1"/>
                  </a:solidFill>
                </a:ln>
              </p:spPr>
              <p:txBody>
                <a:bodyPr wrap="square" rtlCol="0">
                  <a:spAutoFit/>
                </a:bodyPr>
                <a:lstStyle/>
                <a:p>
                  <a:pPr algn="ctr">
                    <a:lnSpc>
                      <a:spcPct val="80000"/>
                    </a:lnSpc>
                  </a:pPr>
                  <a:r>
                    <a:rPr lang="en-US" dirty="0"/>
                    <a:t>M-RGR</a:t>
                  </a:r>
                </a:p>
                <a:p>
                  <a:pPr algn="ctr">
                    <a:lnSpc>
                      <a:spcPct val="80000"/>
                    </a:lnSpc>
                  </a:pPr>
                  <a:r>
                    <a:rPr lang="en-US" sz="1200" dirty="0"/>
                    <a:t>Solar and infrared radiances</a:t>
                  </a:r>
                </a:p>
              </p:txBody>
            </p:sp>
            <p:grpSp>
              <p:nvGrpSpPr>
                <p:cNvPr id="13" name="Group 12">
                  <a:extLst>
                    <a:ext uri="{FF2B5EF4-FFF2-40B4-BE49-F238E27FC236}">
                      <a16:creationId xmlns:a16="http://schemas.microsoft.com/office/drawing/2014/main" id="{7C895C41-DC87-EC45-86D6-C08B3D6D7781}"/>
                    </a:ext>
                  </a:extLst>
                </p:cNvPr>
                <p:cNvGrpSpPr/>
                <p:nvPr/>
              </p:nvGrpSpPr>
              <p:grpSpPr>
                <a:xfrm>
                  <a:off x="3201735" y="2098944"/>
                  <a:ext cx="1003175" cy="1975990"/>
                  <a:chOff x="3201735" y="2098944"/>
                  <a:chExt cx="1003175" cy="1975990"/>
                </a:xfrm>
              </p:grpSpPr>
              <p:cxnSp>
                <p:nvCxnSpPr>
                  <p:cNvPr id="21" name="Elbow Connector 20">
                    <a:extLst>
                      <a:ext uri="{FF2B5EF4-FFF2-40B4-BE49-F238E27FC236}">
                        <a16:creationId xmlns:a16="http://schemas.microsoft.com/office/drawing/2014/main" id="{6439D522-06D7-6346-9C56-9D5B5F7FC390}"/>
                      </a:ext>
                    </a:extLst>
                  </p:cNvPr>
                  <p:cNvCxnSpPr>
                    <a:cxnSpLocks/>
                    <a:stCxn id="8" idx="3"/>
                    <a:endCxn id="7" idx="1"/>
                  </p:cNvCxnSpPr>
                  <p:nvPr/>
                </p:nvCxnSpPr>
                <p:spPr>
                  <a:xfrm>
                    <a:off x="3201735" y="2098944"/>
                    <a:ext cx="1003175" cy="678144"/>
                  </a:xfrm>
                  <a:prstGeom prst="bentConnector3">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24" name="Elbow Connector 23">
                    <a:extLst>
                      <a:ext uri="{FF2B5EF4-FFF2-40B4-BE49-F238E27FC236}">
                        <a16:creationId xmlns:a16="http://schemas.microsoft.com/office/drawing/2014/main" id="{9E2E590F-55F3-2144-A58C-DECF89C9863C}"/>
                      </a:ext>
                    </a:extLst>
                  </p:cNvPr>
                  <p:cNvCxnSpPr>
                    <a:cxnSpLocks/>
                    <a:stCxn id="9" idx="3"/>
                    <a:endCxn id="7" idx="1"/>
                  </p:cNvCxnSpPr>
                  <p:nvPr/>
                </p:nvCxnSpPr>
                <p:spPr>
                  <a:xfrm>
                    <a:off x="3201736" y="2777087"/>
                    <a:ext cx="1003174" cy="12245"/>
                  </a:xfrm>
                  <a:prstGeom prst="bentConnector3">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27" name="Elbow Connector 26">
                    <a:extLst>
                      <a:ext uri="{FF2B5EF4-FFF2-40B4-BE49-F238E27FC236}">
                        <a16:creationId xmlns:a16="http://schemas.microsoft.com/office/drawing/2014/main" id="{E8A787C9-49D0-8546-9D26-EA2E4DDD30A4}"/>
                      </a:ext>
                    </a:extLst>
                  </p:cNvPr>
                  <p:cNvCxnSpPr>
                    <a:cxnSpLocks/>
                    <a:stCxn id="10" idx="3"/>
                    <a:endCxn id="7" idx="1"/>
                  </p:cNvCxnSpPr>
                  <p:nvPr/>
                </p:nvCxnSpPr>
                <p:spPr>
                  <a:xfrm flipV="1">
                    <a:off x="3201736" y="2777087"/>
                    <a:ext cx="1003174" cy="697065"/>
                  </a:xfrm>
                  <a:prstGeom prst="bentConnector3">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0" name="Elbow Connector 29">
                    <a:extLst>
                      <a:ext uri="{FF2B5EF4-FFF2-40B4-BE49-F238E27FC236}">
                        <a16:creationId xmlns:a16="http://schemas.microsoft.com/office/drawing/2014/main" id="{22154B09-554F-FD4D-9DC8-9E77F8AD2C1F}"/>
                      </a:ext>
                    </a:extLst>
                  </p:cNvPr>
                  <p:cNvCxnSpPr>
                    <a:cxnSpLocks/>
                    <a:stCxn id="11" idx="3"/>
                    <a:endCxn id="7" idx="1"/>
                  </p:cNvCxnSpPr>
                  <p:nvPr/>
                </p:nvCxnSpPr>
                <p:spPr>
                  <a:xfrm flipV="1">
                    <a:off x="3201735" y="2777087"/>
                    <a:ext cx="1003175" cy="1297847"/>
                  </a:xfrm>
                  <a:prstGeom prst="bentConnector3">
                    <a:avLst/>
                  </a:prstGeom>
                  <a:ln w="25400">
                    <a:tailEnd type="triangle"/>
                  </a:ln>
                </p:spPr>
                <p:style>
                  <a:lnRef idx="1">
                    <a:schemeClr val="accent1"/>
                  </a:lnRef>
                  <a:fillRef idx="0">
                    <a:schemeClr val="accent1"/>
                  </a:fillRef>
                  <a:effectRef idx="0">
                    <a:schemeClr val="accent1"/>
                  </a:effectRef>
                  <a:fontRef idx="minor">
                    <a:schemeClr val="tx1"/>
                  </a:fontRef>
                </p:style>
              </p:cxnSp>
            </p:grpSp>
          </p:grpSp>
        </p:grpSp>
        <p:sp>
          <p:nvSpPr>
            <p:cNvPr id="29" name="TextBox 28">
              <a:extLst>
                <a:ext uri="{FF2B5EF4-FFF2-40B4-BE49-F238E27FC236}">
                  <a16:creationId xmlns:a16="http://schemas.microsoft.com/office/drawing/2014/main" id="{23094E6B-9367-8B47-BF14-679233B0CF3B}"/>
                </a:ext>
              </a:extLst>
            </p:cNvPr>
            <p:cNvSpPr txBox="1"/>
            <p:nvPr/>
          </p:nvSpPr>
          <p:spPr>
            <a:xfrm>
              <a:off x="1133938" y="1446899"/>
              <a:ext cx="2052923" cy="487432"/>
            </a:xfrm>
            <a:prstGeom prst="rect">
              <a:avLst/>
            </a:prstGeom>
            <a:solidFill>
              <a:schemeClr val="accent5">
                <a:lumMod val="40000"/>
                <a:lumOff val="60000"/>
              </a:schemeClr>
            </a:solidFill>
            <a:ln w="25400">
              <a:solidFill>
                <a:schemeClr val="accent1"/>
              </a:solidFill>
            </a:ln>
          </p:spPr>
          <p:txBody>
            <a:bodyPr wrap="square" rtlCol="0">
              <a:spAutoFit/>
            </a:bodyPr>
            <a:lstStyle/>
            <a:p>
              <a:pPr algn="ctr">
                <a:lnSpc>
                  <a:spcPct val="80000"/>
                </a:lnSpc>
              </a:pPr>
              <a:r>
                <a:rPr lang="en-US" dirty="0"/>
                <a:t>X-MET</a:t>
              </a:r>
            </a:p>
            <a:p>
              <a:pPr algn="ctr">
                <a:lnSpc>
                  <a:spcPct val="80000"/>
                </a:lnSpc>
              </a:pPr>
              <a:r>
                <a:rPr lang="en-US" sz="1200" dirty="0"/>
                <a:t>Atmospheric and surface properties </a:t>
              </a:r>
            </a:p>
          </p:txBody>
        </p:sp>
        <p:cxnSp>
          <p:nvCxnSpPr>
            <p:cNvPr id="20" name="Elbow Connector 19">
              <a:extLst>
                <a:ext uri="{FF2B5EF4-FFF2-40B4-BE49-F238E27FC236}">
                  <a16:creationId xmlns:a16="http://schemas.microsoft.com/office/drawing/2014/main" id="{4BCBDBB1-393B-C14B-AA8B-67831ADE542E}"/>
                </a:ext>
              </a:extLst>
            </p:cNvPr>
            <p:cNvCxnSpPr>
              <a:cxnSpLocks/>
              <a:stCxn id="29" idx="3"/>
              <a:endCxn id="7" idx="1"/>
            </p:cNvCxnSpPr>
            <p:nvPr/>
          </p:nvCxnSpPr>
          <p:spPr>
            <a:xfrm>
              <a:off x="3186861" y="1690615"/>
              <a:ext cx="1003175" cy="1311504"/>
            </a:xfrm>
            <a:prstGeom prst="bentConnector3">
              <a:avLst>
                <a:gd name="adj1" fmla="val 50000"/>
              </a:avLst>
            </a:prstGeom>
            <a:ln w="25400">
              <a:tailEnd type="triangle"/>
            </a:ln>
          </p:spPr>
          <p:style>
            <a:lnRef idx="1">
              <a:schemeClr val="accent1"/>
            </a:lnRef>
            <a:fillRef idx="0">
              <a:schemeClr val="accent1"/>
            </a:fillRef>
            <a:effectRef idx="0">
              <a:schemeClr val="accent1"/>
            </a:effectRef>
            <a:fontRef idx="minor">
              <a:schemeClr val="tx1"/>
            </a:fontRef>
          </p:style>
        </p:cxnSp>
      </p:grpSp>
      <p:grpSp>
        <p:nvGrpSpPr>
          <p:cNvPr id="156" name="Group 155">
            <a:extLst>
              <a:ext uri="{FF2B5EF4-FFF2-40B4-BE49-F238E27FC236}">
                <a16:creationId xmlns:a16="http://schemas.microsoft.com/office/drawing/2014/main" id="{DCA0F540-A98A-BE41-B983-F583EA022DE5}"/>
              </a:ext>
            </a:extLst>
          </p:cNvPr>
          <p:cNvGrpSpPr/>
          <p:nvPr/>
        </p:nvGrpSpPr>
        <p:grpSpPr>
          <a:xfrm>
            <a:off x="6988571" y="1765721"/>
            <a:ext cx="4842076" cy="3429738"/>
            <a:chOff x="6988571" y="1765721"/>
            <a:chExt cx="4842076" cy="3429738"/>
          </a:xfrm>
        </p:grpSpPr>
        <p:grpSp>
          <p:nvGrpSpPr>
            <p:cNvPr id="134" name="Group 133">
              <a:extLst>
                <a:ext uri="{FF2B5EF4-FFF2-40B4-BE49-F238E27FC236}">
                  <a16:creationId xmlns:a16="http://schemas.microsoft.com/office/drawing/2014/main" id="{273FB734-B415-AA46-A34B-A7229767AE1D}"/>
                </a:ext>
              </a:extLst>
            </p:cNvPr>
            <p:cNvGrpSpPr/>
            <p:nvPr/>
          </p:nvGrpSpPr>
          <p:grpSpPr>
            <a:xfrm>
              <a:off x="7493499" y="1765721"/>
              <a:ext cx="4337148" cy="3429738"/>
              <a:chOff x="7493499" y="1765721"/>
              <a:chExt cx="4337148" cy="3429738"/>
            </a:xfrm>
          </p:grpSpPr>
          <p:grpSp>
            <p:nvGrpSpPr>
              <p:cNvPr id="129" name="Group 128">
                <a:extLst>
                  <a:ext uri="{FF2B5EF4-FFF2-40B4-BE49-F238E27FC236}">
                    <a16:creationId xmlns:a16="http://schemas.microsoft.com/office/drawing/2014/main" id="{0853BD73-0973-BF4A-B4A0-F0D00DA88529}"/>
                  </a:ext>
                </a:extLst>
              </p:cNvPr>
              <p:cNvGrpSpPr/>
              <p:nvPr/>
            </p:nvGrpSpPr>
            <p:grpSpPr>
              <a:xfrm>
                <a:off x="7524892" y="1765721"/>
                <a:ext cx="4305755" cy="722467"/>
                <a:chOff x="7524892" y="1765721"/>
                <a:chExt cx="4305755" cy="722467"/>
              </a:xfrm>
            </p:grpSpPr>
            <p:pic>
              <p:nvPicPr>
                <p:cNvPr id="112" name="Picture 111">
                  <a:extLst>
                    <a:ext uri="{FF2B5EF4-FFF2-40B4-BE49-F238E27FC236}">
                      <a16:creationId xmlns:a16="http://schemas.microsoft.com/office/drawing/2014/main" id="{296DC5D1-530D-264E-B378-4BE52C7712C3}"/>
                    </a:ext>
                  </a:extLst>
                </p:cNvPr>
                <p:cNvPicPr>
                  <a:picLocks noChangeAspect="1"/>
                </p:cNvPicPr>
                <p:nvPr/>
              </p:nvPicPr>
              <p:blipFill>
                <a:blip r:embed="rId3"/>
                <a:stretch>
                  <a:fillRect/>
                </a:stretch>
              </p:blipFill>
              <p:spPr>
                <a:xfrm>
                  <a:off x="7524892" y="1767508"/>
                  <a:ext cx="4305755" cy="720680"/>
                </a:xfrm>
                <a:prstGeom prst="rect">
                  <a:avLst/>
                </a:prstGeom>
                <a:ln w="25400">
                  <a:solidFill>
                    <a:schemeClr val="accent1"/>
                  </a:solidFill>
                </a:ln>
              </p:spPr>
            </p:pic>
            <p:sp>
              <p:nvSpPr>
                <p:cNvPr id="121" name="TextBox 120">
                  <a:extLst>
                    <a:ext uri="{FF2B5EF4-FFF2-40B4-BE49-F238E27FC236}">
                      <a16:creationId xmlns:a16="http://schemas.microsoft.com/office/drawing/2014/main" id="{E05AB809-56F8-1147-B440-920E394E6E9B}"/>
                    </a:ext>
                  </a:extLst>
                </p:cNvPr>
                <p:cNvSpPr txBox="1"/>
                <p:nvPr/>
              </p:nvSpPr>
              <p:spPr>
                <a:xfrm>
                  <a:off x="7527652" y="1765721"/>
                  <a:ext cx="2202873" cy="369332"/>
                </a:xfrm>
                <a:prstGeom prst="rect">
                  <a:avLst/>
                </a:prstGeom>
                <a:noFill/>
              </p:spPr>
              <p:txBody>
                <a:bodyPr wrap="square" rtlCol="0">
                  <a:spAutoFit/>
                </a:bodyPr>
                <a:lstStyle/>
                <a:p>
                  <a:r>
                    <a:rPr lang="en-US" dirty="0"/>
                    <a:t>Ice and snow</a:t>
                  </a:r>
                </a:p>
              </p:txBody>
            </p:sp>
          </p:grpSp>
          <p:grpSp>
            <p:nvGrpSpPr>
              <p:cNvPr id="130" name="Group 129">
                <a:extLst>
                  <a:ext uri="{FF2B5EF4-FFF2-40B4-BE49-F238E27FC236}">
                    <a16:creationId xmlns:a16="http://schemas.microsoft.com/office/drawing/2014/main" id="{79C6FDFB-B33F-D44F-805F-4BA9C5877C6B}"/>
                  </a:ext>
                </a:extLst>
              </p:cNvPr>
              <p:cNvGrpSpPr/>
              <p:nvPr/>
            </p:nvGrpSpPr>
            <p:grpSpPr>
              <a:xfrm>
                <a:off x="7493499" y="2645945"/>
                <a:ext cx="4337148" cy="734566"/>
                <a:chOff x="7493499" y="2645945"/>
                <a:chExt cx="4337148" cy="734566"/>
              </a:xfrm>
            </p:grpSpPr>
            <p:pic>
              <p:nvPicPr>
                <p:cNvPr id="113" name="Picture 112">
                  <a:extLst>
                    <a:ext uri="{FF2B5EF4-FFF2-40B4-BE49-F238E27FC236}">
                      <a16:creationId xmlns:a16="http://schemas.microsoft.com/office/drawing/2014/main" id="{FEB1156B-77E3-9947-8C81-9115D8062826}"/>
                    </a:ext>
                  </a:extLst>
                </p:cNvPr>
                <p:cNvPicPr>
                  <a:picLocks noChangeAspect="1"/>
                </p:cNvPicPr>
                <p:nvPr/>
              </p:nvPicPr>
              <p:blipFill>
                <a:blip r:embed="rId4"/>
                <a:srcRect/>
                <a:stretch/>
              </p:blipFill>
              <p:spPr>
                <a:xfrm>
                  <a:off x="7524893" y="2645945"/>
                  <a:ext cx="4305754" cy="734566"/>
                </a:xfrm>
                <a:prstGeom prst="rect">
                  <a:avLst/>
                </a:prstGeom>
                <a:ln w="25400">
                  <a:solidFill>
                    <a:schemeClr val="accent1"/>
                  </a:solidFill>
                </a:ln>
              </p:spPr>
            </p:pic>
            <p:sp>
              <p:nvSpPr>
                <p:cNvPr id="122" name="TextBox 121">
                  <a:extLst>
                    <a:ext uri="{FF2B5EF4-FFF2-40B4-BE49-F238E27FC236}">
                      <a16:creationId xmlns:a16="http://schemas.microsoft.com/office/drawing/2014/main" id="{00FD169E-182B-FA4C-B6CF-93EFFD881A5D}"/>
                    </a:ext>
                  </a:extLst>
                </p:cNvPr>
                <p:cNvSpPr txBox="1"/>
                <p:nvPr/>
              </p:nvSpPr>
              <p:spPr>
                <a:xfrm>
                  <a:off x="7493499" y="2668718"/>
                  <a:ext cx="2202873" cy="369332"/>
                </a:xfrm>
                <a:prstGeom prst="rect">
                  <a:avLst/>
                </a:prstGeom>
                <a:noFill/>
              </p:spPr>
              <p:txBody>
                <a:bodyPr wrap="square" rtlCol="0">
                  <a:spAutoFit/>
                </a:bodyPr>
                <a:lstStyle/>
                <a:p>
                  <a:r>
                    <a:rPr lang="en-US" dirty="0"/>
                    <a:t>Rain</a:t>
                  </a:r>
                </a:p>
              </p:txBody>
            </p:sp>
          </p:grpSp>
          <p:grpSp>
            <p:nvGrpSpPr>
              <p:cNvPr id="131" name="Group 130">
                <a:extLst>
                  <a:ext uri="{FF2B5EF4-FFF2-40B4-BE49-F238E27FC236}">
                    <a16:creationId xmlns:a16="http://schemas.microsoft.com/office/drawing/2014/main" id="{3FDD20F5-CF87-8547-9BD9-3D4B133F9FD8}"/>
                  </a:ext>
                </a:extLst>
              </p:cNvPr>
              <p:cNvGrpSpPr/>
              <p:nvPr/>
            </p:nvGrpSpPr>
            <p:grpSpPr>
              <a:xfrm>
                <a:off x="7509163" y="3514414"/>
                <a:ext cx="4321484" cy="766038"/>
                <a:chOff x="7509163" y="3514414"/>
                <a:chExt cx="4321484" cy="766038"/>
              </a:xfrm>
            </p:grpSpPr>
            <p:pic>
              <p:nvPicPr>
                <p:cNvPr id="114" name="Picture 113">
                  <a:extLst>
                    <a:ext uri="{FF2B5EF4-FFF2-40B4-BE49-F238E27FC236}">
                      <a16:creationId xmlns:a16="http://schemas.microsoft.com/office/drawing/2014/main" id="{98D9B35E-0C75-D140-BF51-35BEF20881CD}"/>
                    </a:ext>
                  </a:extLst>
                </p:cNvPr>
                <p:cNvPicPr>
                  <a:picLocks noChangeAspect="1"/>
                </p:cNvPicPr>
                <p:nvPr/>
              </p:nvPicPr>
              <p:blipFill>
                <a:blip r:embed="rId5"/>
                <a:srcRect/>
                <a:stretch/>
              </p:blipFill>
              <p:spPr>
                <a:xfrm>
                  <a:off x="7524893" y="3545887"/>
                  <a:ext cx="4305754" cy="734565"/>
                </a:xfrm>
                <a:prstGeom prst="rect">
                  <a:avLst/>
                </a:prstGeom>
                <a:ln w="25400">
                  <a:solidFill>
                    <a:schemeClr val="accent1"/>
                  </a:solidFill>
                </a:ln>
              </p:spPr>
            </p:pic>
            <p:sp>
              <p:nvSpPr>
                <p:cNvPr id="123" name="TextBox 122">
                  <a:extLst>
                    <a:ext uri="{FF2B5EF4-FFF2-40B4-BE49-F238E27FC236}">
                      <a16:creationId xmlns:a16="http://schemas.microsoft.com/office/drawing/2014/main" id="{A6C37312-3538-8841-AD18-3C53049128A0}"/>
                    </a:ext>
                  </a:extLst>
                </p:cNvPr>
                <p:cNvSpPr txBox="1"/>
                <p:nvPr/>
              </p:nvSpPr>
              <p:spPr>
                <a:xfrm>
                  <a:off x="7509163" y="3514414"/>
                  <a:ext cx="2202873" cy="369332"/>
                </a:xfrm>
                <a:prstGeom prst="rect">
                  <a:avLst/>
                </a:prstGeom>
                <a:noFill/>
              </p:spPr>
              <p:txBody>
                <a:bodyPr wrap="square" rtlCol="0">
                  <a:spAutoFit/>
                </a:bodyPr>
                <a:lstStyle/>
                <a:p>
                  <a:r>
                    <a:rPr lang="en-US" dirty="0"/>
                    <a:t>Liquid cloud</a:t>
                  </a:r>
                </a:p>
              </p:txBody>
            </p:sp>
          </p:grpSp>
          <p:grpSp>
            <p:nvGrpSpPr>
              <p:cNvPr id="132" name="Group 131">
                <a:extLst>
                  <a:ext uri="{FF2B5EF4-FFF2-40B4-BE49-F238E27FC236}">
                    <a16:creationId xmlns:a16="http://schemas.microsoft.com/office/drawing/2014/main" id="{DE332F8C-3341-3D47-92AD-4878CCC0603F}"/>
                  </a:ext>
                </a:extLst>
              </p:cNvPr>
              <p:cNvGrpSpPr/>
              <p:nvPr/>
            </p:nvGrpSpPr>
            <p:grpSpPr>
              <a:xfrm>
                <a:off x="7493499" y="4442523"/>
                <a:ext cx="4337148" cy="752936"/>
                <a:chOff x="7493499" y="4442523"/>
                <a:chExt cx="4337148" cy="752936"/>
              </a:xfrm>
            </p:grpSpPr>
            <p:pic>
              <p:nvPicPr>
                <p:cNvPr id="116" name="Picture 115">
                  <a:extLst>
                    <a:ext uri="{FF2B5EF4-FFF2-40B4-BE49-F238E27FC236}">
                      <a16:creationId xmlns:a16="http://schemas.microsoft.com/office/drawing/2014/main" id="{B54AD0A8-B15E-EF44-8FE9-55BD2C8E67A9}"/>
                    </a:ext>
                  </a:extLst>
                </p:cNvPr>
                <p:cNvPicPr>
                  <a:picLocks noChangeAspect="1"/>
                </p:cNvPicPr>
                <p:nvPr/>
              </p:nvPicPr>
              <p:blipFill>
                <a:blip r:embed="rId6"/>
                <a:srcRect/>
                <a:stretch/>
              </p:blipFill>
              <p:spPr>
                <a:xfrm>
                  <a:off x="7524893" y="4460982"/>
                  <a:ext cx="4305754" cy="734477"/>
                </a:xfrm>
                <a:prstGeom prst="rect">
                  <a:avLst/>
                </a:prstGeom>
                <a:ln w="25400">
                  <a:solidFill>
                    <a:schemeClr val="accent1"/>
                  </a:solidFill>
                </a:ln>
              </p:spPr>
            </p:pic>
            <p:sp>
              <p:nvSpPr>
                <p:cNvPr id="124" name="TextBox 123">
                  <a:extLst>
                    <a:ext uri="{FF2B5EF4-FFF2-40B4-BE49-F238E27FC236}">
                      <a16:creationId xmlns:a16="http://schemas.microsoft.com/office/drawing/2014/main" id="{A06E5114-EA61-924C-BDD7-DF4ECFEA2C1D}"/>
                    </a:ext>
                  </a:extLst>
                </p:cNvPr>
                <p:cNvSpPr txBox="1"/>
                <p:nvPr/>
              </p:nvSpPr>
              <p:spPr>
                <a:xfrm>
                  <a:off x="7493499" y="4442523"/>
                  <a:ext cx="2202873" cy="369332"/>
                </a:xfrm>
                <a:prstGeom prst="rect">
                  <a:avLst/>
                </a:prstGeom>
                <a:noFill/>
              </p:spPr>
              <p:txBody>
                <a:bodyPr wrap="square" rtlCol="0">
                  <a:spAutoFit/>
                </a:bodyPr>
                <a:lstStyle/>
                <a:p>
                  <a:r>
                    <a:rPr lang="en-US" dirty="0"/>
                    <a:t>Aerosols</a:t>
                  </a:r>
                </a:p>
              </p:txBody>
            </p:sp>
          </p:grpSp>
        </p:grpSp>
        <p:cxnSp>
          <p:nvCxnSpPr>
            <p:cNvPr id="147" name="Elbow Connector 146">
              <a:extLst>
                <a:ext uri="{FF2B5EF4-FFF2-40B4-BE49-F238E27FC236}">
                  <a16:creationId xmlns:a16="http://schemas.microsoft.com/office/drawing/2014/main" id="{25CC2012-BF47-5345-B664-E5C3366356AD}"/>
                </a:ext>
              </a:extLst>
            </p:cNvPr>
            <p:cNvCxnSpPr>
              <a:stCxn id="7" idx="3"/>
              <a:endCxn id="112" idx="1"/>
            </p:cNvCxnSpPr>
            <p:nvPr/>
          </p:nvCxnSpPr>
          <p:spPr>
            <a:xfrm flipV="1">
              <a:off x="6988571" y="2127848"/>
              <a:ext cx="536321" cy="1316316"/>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9" name="Elbow Connector 148">
              <a:extLst>
                <a:ext uri="{FF2B5EF4-FFF2-40B4-BE49-F238E27FC236}">
                  <a16:creationId xmlns:a16="http://schemas.microsoft.com/office/drawing/2014/main" id="{C72C3298-4F55-9D4C-80E4-D1D5DEE8D748}"/>
                </a:ext>
              </a:extLst>
            </p:cNvPr>
            <p:cNvCxnSpPr>
              <a:cxnSpLocks/>
              <a:stCxn id="7" idx="3"/>
              <a:endCxn id="113" idx="1"/>
            </p:cNvCxnSpPr>
            <p:nvPr/>
          </p:nvCxnSpPr>
          <p:spPr>
            <a:xfrm flipV="1">
              <a:off x="6988571" y="3013228"/>
              <a:ext cx="536322" cy="430936"/>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1" name="Elbow Connector 150">
              <a:extLst>
                <a:ext uri="{FF2B5EF4-FFF2-40B4-BE49-F238E27FC236}">
                  <a16:creationId xmlns:a16="http://schemas.microsoft.com/office/drawing/2014/main" id="{5542C12F-9732-1547-ACE7-4381B8E059E7}"/>
                </a:ext>
              </a:extLst>
            </p:cNvPr>
            <p:cNvCxnSpPr>
              <a:cxnSpLocks/>
              <a:stCxn id="7" idx="3"/>
              <a:endCxn id="114" idx="1"/>
            </p:cNvCxnSpPr>
            <p:nvPr/>
          </p:nvCxnSpPr>
          <p:spPr>
            <a:xfrm>
              <a:off x="6988571" y="3444164"/>
              <a:ext cx="536322" cy="469006"/>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5" name="Elbow Connector 154">
              <a:extLst>
                <a:ext uri="{FF2B5EF4-FFF2-40B4-BE49-F238E27FC236}">
                  <a16:creationId xmlns:a16="http://schemas.microsoft.com/office/drawing/2014/main" id="{CA5B1918-B66E-994E-BB67-1C9533BB099E}"/>
                </a:ext>
              </a:extLst>
            </p:cNvPr>
            <p:cNvCxnSpPr>
              <a:cxnSpLocks/>
              <a:stCxn id="7" idx="3"/>
              <a:endCxn id="116" idx="1"/>
            </p:cNvCxnSpPr>
            <p:nvPr/>
          </p:nvCxnSpPr>
          <p:spPr>
            <a:xfrm>
              <a:off x="6988571" y="3444164"/>
              <a:ext cx="536322" cy="1384057"/>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grpSp>
      <p:grpSp>
        <p:nvGrpSpPr>
          <p:cNvPr id="165" name="Group 164">
            <a:extLst>
              <a:ext uri="{FF2B5EF4-FFF2-40B4-BE49-F238E27FC236}">
                <a16:creationId xmlns:a16="http://schemas.microsoft.com/office/drawing/2014/main" id="{5D2238C0-FD57-3E48-B8A4-11AE1C7E8301}"/>
              </a:ext>
            </a:extLst>
          </p:cNvPr>
          <p:cNvGrpSpPr/>
          <p:nvPr/>
        </p:nvGrpSpPr>
        <p:grpSpPr>
          <a:xfrm>
            <a:off x="85431" y="1639568"/>
            <a:ext cx="4593441" cy="3678710"/>
            <a:chOff x="85431" y="1653423"/>
            <a:chExt cx="4593441" cy="3678710"/>
          </a:xfrm>
        </p:grpSpPr>
        <p:grpSp>
          <p:nvGrpSpPr>
            <p:cNvPr id="145" name="Group 144">
              <a:extLst>
                <a:ext uri="{FF2B5EF4-FFF2-40B4-BE49-F238E27FC236}">
                  <a16:creationId xmlns:a16="http://schemas.microsoft.com/office/drawing/2014/main" id="{1AB6FE0B-8AC1-BA41-8191-483B4649758D}"/>
                </a:ext>
              </a:extLst>
            </p:cNvPr>
            <p:cNvGrpSpPr/>
            <p:nvPr/>
          </p:nvGrpSpPr>
          <p:grpSpPr>
            <a:xfrm>
              <a:off x="85431" y="1959309"/>
              <a:ext cx="4593441" cy="2979697"/>
              <a:chOff x="85431" y="1959309"/>
              <a:chExt cx="4593441" cy="2979697"/>
            </a:xfrm>
          </p:grpSpPr>
          <p:grpSp>
            <p:nvGrpSpPr>
              <p:cNvPr id="133" name="Group 132">
                <a:extLst>
                  <a:ext uri="{FF2B5EF4-FFF2-40B4-BE49-F238E27FC236}">
                    <a16:creationId xmlns:a16="http://schemas.microsoft.com/office/drawing/2014/main" id="{637855C2-4844-BE42-8F1F-4E93246F2802}"/>
                  </a:ext>
                </a:extLst>
              </p:cNvPr>
              <p:cNvGrpSpPr/>
              <p:nvPr/>
            </p:nvGrpSpPr>
            <p:grpSpPr>
              <a:xfrm>
                <a:off x="85431" y="1959309"/>
                <a:ext cx="4125804" cy="2979697"/>
                <a:chOff x="85431" y="1959309"/>
                <a:chExt cx="4125804" cy="2979697"/>
              </a:xfrm>
            </p:grpSpPr>
            <p:grpSp>
              <p:nvGrpSpPr>
                <p:cNvPr id="128" name="Group 127">
                  <a:extLst>
                    <a:ext uri="{FF2B5EF4-FFF2-40B4-BE49-F238E27FC236}">
                      <a16:creationId xmlns:a16="http://schemas.microsoft.com/office/drawing/2014/main" id="{59ED8D3E-C66F-DE42-99B0-99CF843B91D2}"/>
                    </a:ext>
                  </a:extLst>
                </p:cNvPr>
                <p:cNvGrpSpPr/>
                <p:nvPr/>
              </p:nvGrpSpPr>
              <p:grpSpPr>
                <a:xfrm>
                  <a:off x="103276" y="1959309"/>
                  <a:ext cx="4107958" cy="691558"/>
                  <a:chOff x="250395" y="1917861"/>
                  <a:chExt cx="2976243" cy="691558"/>
                </a:xfrm>
              </p:grpSpPr>
              <p:pic>
                <p:nvPicPr>
                  <p:cNvPr id="102" name="Picture 101">
                    <a:extLst>
                      <a:ext uri="{FF2B5EF4-FFF2-40B4-BE49-F238E27FC236}">
                        <a16:creationId xmlns:a16="http://schemas.microsoft.com/office/drawing/2014/main" id="{7AE161A5-8150-8348-B21A-9199AE2CFA57}"/>
                      </a:ext>
                    </a:extLst>
                  </p:cNvPr>
                  <p:cNvPicPr>
                    <a:picLocks noChangeAspect="1"/>
                  </p:cNvPicPr>
                  <p:nvPr/>
                </p:nvPicPr>
                <p:blipFill>
                  <a:blip r:embed="rId7"/>
                  <a:stretch>
                    <a:fillRect/>
                  </a:stretch>
                </p:blipFill>
                <p:spPr>
                  <a:xfrm>
                    <a:off x="258096" y="1918842"/>
                    <a:ext cx="2968542" cy="690577"/>
                  </a:xfrm>
                  <a:prstGeom prst="rect">
                    <a:avLst/>
                  </a:prstGeom>
                  <a:ln w="25400">
                    <a:solidFill>
                      <a:schemeClr val="accent1"/>
                    </a:solidFill>
                  </a:ln>
                </p:spPr>
              </p:pic>
              <p:sp>
                <p:nvSpPr>
                  <p:cNvPr id="117" name="TextBox 116">
                    <a:extLst>
                      <a:ext uri="{FF2B5EF4-FFF2-40B4-BE49-F238E27FC236}">
                        <a16:creationId xmlns:a16="http://schemas.microsoft.com/office/drawing/2014/main" id="{E6BD7BE2-BC5C-CE45-BAA1-A87EB5255EA2}"/>
                      </a:ext>
                    </a:extLst>
                  </p:cNvPr>
                  <p:cNvSpPr txBox="1"/>
                  <p:nvPr/>
                </p:nvSpPr>
                <p:spPr>
                  <a:xfrm>
                    <a:off x="250395" y="1917861"/>
                    <a:ext cx="2202873" cy="369332"/>
                  </a:xfrm>
                  <a:prstGeom prst="rect">
                    <a:avLst/>
                  </a:prstGeom>
                  <a:noFill/>
                </p:spPr>
                <p:txBody>
                  <a:bodyPr wrap="square" rtlCol="0">
                    <a:spAutoFit/>
                  </a:bodyPr>
                  <a:lstStyle/>
                  <a:p>
                    <a:r>
                      <a:rPr lang="en-US" dirty="0"/>
                      <a:t>CPR Radar reflectivity</a:t>
                    </a:r>
                  </a:p>
                </p:txBody>
              </p:sp>
            </p:grpSp>
            <p:grpSp>
              <p:nvGrpSpPr>
                <p:cNvPr id="127" name="Group 126">
                  <a:extLst>
                    <a:ext uri="{FF2B5EF4-FFF2-40B4-BE49-F238E27FC236}">
                      <a16:creationId xmlns:a16="http://schemas.microsoft.com/office/drawing/2014/main" id="{B9C9CEF0-48C8-C447-A754-6D0D25B9A3D8}"/>
                    </a:ext>
                  </a:extLst>
                </p:cNvPr>
                <p:cNvGrpSpPr/>
                <p:nvPr/>
              </p:nvGrpSpPr>
              <p:grpSpPr>
                <a:xfrm>
                  <a:off x="85433" y="2692315"/>
                  <a:ext cx="4125802" cy="718861"/>
                  <a:chOff x="232552" y="2650867"/>
                  <a:chExt cx="2989171" cy="718861"/>
                </a:xfrm>
              </p:grpSpPr>
              <p:pic>
                <p:nvPicPr>
                  <p:cNvPr id="103" name="Picture 102">
                    <a:extLst>
                      <a:ext uri="{FF2B5EF4-FFF2-40B4-BE49-F238E27FC236}">
                        <a16:creationId xmlns:a16="http://schemas.microsoft.com/office/drawing/2014/main" id="{50424FC8-5738-C84E-8102-632EC6157C9D}"/>
                      </a:ext>
                    </a:extLst>
                  </p:cNvPr>
                  <p:cNvPicPr>
                    <a:picLocks noChangeAspect="1"/>
                  </p:cNvPicPr>
                  <p:nvPr/>
                </p:nvPicPr>
                <p:blipFill>
                  <a:blip r:embed="rId8"/>
                  <a:stretch>
                    <a:fillRect/>
                  </a:stretch>
                </p:blipFill>
                <p:spPr>
                  <a:xfrm>
                    <a:off x="258096" y="2690006"/>
                    <a:ext cx="2963627" cy="679722"/>
                  </a:xfrm>
                  <a:prstGeom prst="rect">
                    <a:avLst/>
                  </a:prstGeom>
                  <a:ln w="25400">
                    <a:solidFill>
                      <a:schemeClr val="accent1"/>
                    </a:solidFill>
                  </a:ln>
                </p:spPr>
              </p:pic>
              <p:sp>
                <p:nvSpPr>
                  <p:cNvPr id="118" name="TextBox 117">
                    <a:extLst>
                      <a:ext uri="{FF2B5EF4-FFF2-40B4-BE49-F238E27FC236}">
                        <a16:creationId xmlns:a16="http://schemas.microsoft.com/office/drawing/2014/main" id="{C1CE5C5F-C757-7E4D-8183-8CB0370C71ED}"/>
                      </a:ext>
                    </a:extLst>
                  </p:cNvPr>
                  <p:cNvSpPr txBox="1"/>
                  <p:nvPr/>
                </p:nvSpPr>
                <p:spPr>
                  <a:xfrm>
                    <a:off x="232552" y="2650867"/>
                    <a:ext cx="2202873" cy="369332"/>
                  </a:xfrm>
                  <a:prstGeom prst="rect">
                    <a:avLst/>
                  </a:prstGeom>
                  <a:noFill/>
                </p:spPr>
                <p:txBody>
                  <a:bodyPr wrap="square" rtlCol="0">
                    <a:spAutoFit/>
                  </a:bodyPr>
                  <a:lstStyle/>
                  <a:p>
                    <a:r>
                      <a:rPr lang="en-US" dirty="0"/>
                      <a:t>CPR Doppler velocity</a:t>
                    </a:r>
                  </a:p>
                </p:txBody>
              </p:sp>
            </p:grpSp>
            <p:grpSp>
              <p:nvGrpSpPr>
                <p:cNvPr id="126" name="Group 125">
                  <a:extLst>
                    <a:ext uri="{FF2B5EF4-FFF2-40B4-BE49-F238E27FC236}">
                      <a16:creationId xmlns:a16="http://schemas.microsoft.com/office/drawing/2014/main" id="{EA86C761-9336-A24F-8726-38894F26E9D9}"/>
                    </a:ext>
                  </a:extLst>
                </p:cNvPr>
                <p:cNvGrpSpPr/>
                <p:nvPr/>
              </p:nvGrpSpPr>
              <p:grpSpPr>
                <a:xfrm>
                  <a:off x="85431" y="3509918"/>
                  <a:ext cx="4125803" cy="667369"/>
                  <a:chOff x="232551" y="3468470"/>
                  <a:chExt cx="2989172" cy="667369"/>
                </a:xfrm>
              </p:grpSpPr>
              <p:pic>
                <p:nvPicPr>
                  <p:cNvPr id="104" name="Picture 103">
                    <a:extLst>
                      <a:ext uri="{FF2B5EF4-FFF2-40B4-BE49-F238E27FC236}">
                        <a16:creationId xmlns:a16="http://schemas.microsoft.com/office/drawing/2014/main" id="{70F57D61-77D4-B646-AA88-02984A9ACE23}"/>
                      </a:ext>
                    </a:extLst>
                  </p:cNvPr>
                  <p:cNvPicPr>
                    <a:picLocks noChangeAspect="1"/>
                  </p:cNvPicPr>
                  <p:nvPr/>
                </p:nvPicPr>
                <p:blipFill>
                  <a:blip r:embed="rId9"/>
                  <a:stretch>
                    <a:fillRect/>
                  </a:stretch>
                </p:blipFill>
                <p:spPr>
                  <a:xfrm>
                    <a:off x="258096" y="3473879"/>
                    <a:ext cx="2963627" cy="661960"/>
                  </a:xfrm>
                  <a:prstGeom prst="rect">
                    <a:avLst/>
                  </a:prstGeom>
                  <a:ln w="25400">
                    <a:solidFill>
                      <a:schemeClr val="accent1"/>
                    </a:solidFill>
                  </a:ln>
                </p:spPr>
              </p:pic>
              <p:sp>
                <p:nvSpPr>
                  <p:cNvPr id="119" name="TextBox 118">
                    <a:extLst>
                      <a:ext uri="{FF2B5EF4-FFF2-40B4-BE49-F238E27FC236}">
                        <a16:creationId xmlns:a16="http://schemas.microsoft.com/office/drawing/2014/main" id="{164A5DCB-DEB8-0948-814C-339351F3C1AD}"/>
                      </a:ext>
                    </a:extLst>
                  </p:cNvPr>
                  <p:cNvSpPr txBox="1"/>
                  <p:nvPr/>
                </p:nvSpPr>
                <p:spPr>
                  <a:xfrm>
                    <a:off x="232551" y="3468470"/>
                    <a:ext cx="2202873" cy="369332"/>
                  </a:xfrm>
                  <a:prstGeom prst="rect">
                    <a:avLst/>
                  </a:prstGeom>
                  <a:noFill/>
                </p:spPr>
                <p:txBody>
                  <a:bodyPr wrap="square" rtlCol="0">
                    <a:spAutoFit/>
                  </a:bodyPr>
                  <a:lstStyle/>
                  <a:p>
                    <a:r>
                      <a:rPr lang="en-US" dirty="0">
                        <a:solidFill>
                          <a:schemeClr val="bg1">
                            <a:lumMod val="95000"/>
                          </a:schemeClr>
                        </a:solidFill>
                      </a:rPr>
                      <a:t>ATLID Mie backscatter</a:t>
                    </a:r>
                  </a:p>
                </p:txBody>
              </p:sp>
            </p:grpSp>
            <p:grpSp>
              <p:nvGrpSpPr>
                <p:cNvPr id="125" name="Group 124">
                  <a:extLst>
                    <a:ext uri="{FF2B5EF4-FFF2-40B4-BE49-F238E27FC236}">
                      <a16:creationId xmlns:a16="http://schemas.microsoft.com/office/drawing/2014/main" id="{15FDA3EB-9199-9F46-8682-97A3C55384D7}"/>
                    </a:ext>
                  </a:extLst>
                </p:cNvPr>
                <p:cNvGrpSpPr/>
                <p:nvPr/>
              </p:nvGrpSpPr>
              <p:grpSpPr>
                <a:xfrm>
                  <a:off x="103275" y="4256769"/>
                  <a:ext cx="4107959" cy="682237"/>
                  <a:chOff x="250394" y="4215321"/>
                  <a:chExt cx="2976244" cy="682237"/>
                </a:xfrm>
              </p:grpSpPr>
              <p:pic>
                <p:nvPicPr>
                  <p:cNvPr id="105" name="Picture 104">
                    <a:extLst>
                      <a:ext uri="{FF2B5EF4-FFF2-40B4-BE49-F238E27FC236}">
                        <a16:creationId xmlns:a16="http://schemas.microsoft.com/office/drawing/2014/main" id="{E25FB2BD-6931-4D49-B366-E339B9E42394}"/>
                      </a:ext>
                    </a:extLst>
                  </p:cNvPr>
                  <p:cNvPicPr>
                    <a:picLocks noChangeAspect="1"/>
                  </p:cNvPicPr>
                  <p:nvPr/>
                </p:nvPicPr>
                <p:blipFill>
                  <a:blip r:embed="rId10"/>
                  <a:srcRect/>
                  <a:stretch/>
                </p:blipFill>
                <p:spPr>
                  <a:xfrm>
                    <a:off x="276428" y="4236999"/>
                    <a:ext cx="2950210" cy="660559"/>
                  </a:xfrm>
                  <a:prstGeom prst="rect">
                    <a:avLst/>
                  </a:prstGeom>
                  <a:ln w="25400">
                    <a:solidFill>
                      <a:schemeClr val="accent1"/>
                    </a:solidFill>
                  </a:ln>
                </p:spPr>
              </p:pic>
              <p:sp>
                <p:nvSpPr>
                  <p:cNvPr id="120" name="TextBox 119">
                    <a:extLst>
                      <a:ext uri="{FF2B5EF4-FFF2-40B4-BE49-F238E27FC236}">
                        <a16:creationId xmlns:a16="http://schemas.microsoft.com/office/drawing/2014/main" id="{AD354B11-A8B0-7E40-B8B4-CB94A4200660}"/>
                      </a:ext>
                    </a:extLst>
                  </p:cNvPr>
                  <p:cNvSpPr txBox="1"/>
                  <p:nvPr/>
                </p:nvSpPr>
                <p:spPr>
                  <a:xfrm>
                    <a:off x="250394" y="4215321"/>
                    <a:ext cx="2202873" cy="369332"/>
                  </a:xfrm>
                  <a:prstGeom prst="rect">
                    <a:avLst/>
                  </a:prstGeom>
                  <a:noFill/>
                </p:spPr>
                <p:txBody>
                  <a:bodyPr wrap="square" rtlCol="0">
                    <a:spAutoFit/>
                  </a:bodyPr>
                  <a:lstStyle/>
                  <a:p>
                    <a:r>
                      <a:rPr lang="en-US" dirty="0">
                        <a:solidFill>
                          <a:schemeClr val="bg1">
                            <a:lumMod val="95000"/>
                          </a:schemeClr>
                        </a:solidFill>
                      </a:rPr>
                      <a:t>ATLID Rayleigh backscatter</a:t>
                    </a:r>
                  </a:p>
                </p:txBody>
              </p:sp>
            </p:grpSp>
          </p:grpSp>
          <p:cxnSp>
            <p:nvCxnSpPr>
              <p:cNvPr id="136" name="Elbow Connector 135">
                <a:extLst>
                  <a:ext uri="{FF2B5EF4-FFF2-40B4-BE49-F238E27FC236}">
                    <a16:creationId xmlns:a16="http://schemas.microsoft.com/office/drawing/2014/main" id="{CF58A64A-8DAB-BD4C-A1A6-EB8F8FA60348}"/>
                  </a:ext>
                </a:extLst>
              </p:cNvPr>
              <p:cNvCxnSpPr>
                <a:stCxn id="102" idx="3"/>
                <a:endCxn id="7" idx="1"/>
              </p:cNvCxnSpPr>
              <p:nvPr/>
            </p:nvCxnSpPr>
            <p:spPr>
              <a:xfrm>
                <a:off x="4211234" y="2305579"/>
                <a:ext cx="467638" cy="1138585"/>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0" name="Elbow Connector 139">
                <a:extLst>
                  <a:ext uri="{FF2B5EF4-FFF2-40B4-BE49-F238E27FC236}">
                    <a16:creationId xmlns:a16="http://schemas.microsoft.com/office/drawing/2014/main" id="{60D19381-31A6-F84C-A741-C3ED94FF323A}"/>
                  </a:ext>
                </a:extLst>
              </p:cNvPr>
              <p:cNvCxnSpPr>
                <a:stCxn id="103" idx="3"/>
              </p:cNvCxnSpPr>
              <p:nvPr/>
            </p:nvCxnSpPr>
            <p:spPr>
              <a:xfrm>
                <a:off x="4211235" y="3071315"/>
                <a:ext cx="467637" cy="385549"/>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2" name="Elbow Connector 141">
                <a:extLst>
                  <a:ext uri="{FF2B5EF4-FFF2-40B4-BE49-F238E27FC236}">
                    <a16:creationId xmlns:a16="http://schemas.microsoft.com/office/drawing/2014/main" id="{087504D5-90C0-3743-888C-2961EFDA9940}"/>
                  </a:ext>
                </a:extLst>
              </p:cNvPr>
              <p:cNvCxnSpPr>
                <a:stCxn id="104" idx="3"/>
                <a:endCxn id="7" idx="1"/>
              </p:cNvCxnSpPr>
              <p:nvPr/>
            </p:nvCxnSpPr>
            <p:spPr>
              <a:xfrm flipV="1">
                <a:off x="4211234" y="3444164"/>
                <a:ext cx="467638" cy="402143"/>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4" name="Elbow Connector 143">
                <a:extLst>
                  <a:ext uri="{FF2B5EF4-FFF2-40B4-BE49-F238E27FC236}">
                    <a16:creationId xmlns:a16="http://schemas.microsoft.com/office/drawing/2014/main" id="{370AF1E4-FA3B-8649-92AD-335F0639C89B}"/>
                  </a:ext>
                </a:extLst>
              </p:cNvPr>
              <p:cNvCxnSpPr>
                <a:stCxn id="105" idx="3"/>
                <a:endCxn id="7" idx="1"/>
              </p:cNvCxnSpPr>
              <p:nvPr/>
            </p:nvCxnSpPr>
            <p:spPr>
              <a:xfrm flipV="1">
                <a:off x="4211234" y="3444164"/>
                <a:ext cx="467638" cy="1164563"/>
              </a:xfrm>
              <a:prstGeom prst="bentConnector3">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63" name="TextBox 162">
              <a:extLst>
                <a:ext uri="{FF2B5EF4-FFF2-40B4-BE49-F238E27FC236}">
                  <a16:creationId xmlns:a16="http://schemas.microsoft.com/office/drawing/2014/main" id="{9B87B107-3745-6947-B422-992C50284532}"/>
                </a:ext>
              </a:extLst>
            </p:cNvPr>
            <p:cNvSpPr txBox="1"/>
            <p:nvPr/>
          </p:nvSpPr>
          <p:spPr>
            <a:xfrm>
              <a:off x="1226140" y="4962801"/>
              <a:ext cx="3040514" cy="369332"/>
            </a:xfrm>
            <a:prstGeom prst="rect">
              <a:avLst/>
            </a:prstGeom>
            <a:noFill/>
          </p:spPr>
          <p:txBody>
            <a:bodyPr wrap="square" rtlCol="0">
              <a:spAutoFit/>
            </a:bodyPr>
            <a:lstStyle/>
            <a:p>
              <a:pPr algn="r"/>
              <a:r>
                <a:rPr lang="en-US" dirty="0"/>
                <a:t>+ MSI radiances</a:t>
              </a:r>
            </a:p>
          </p:txBody>
        </p:sp>
        <p:sp>
          <p:nvSpPr>
            <p:cNvPr id="164" name="TextBox 163">
              <a:extLst>
                <a:ext uri="{FF2B5EF4-FFF2-40B4-BE49-F238E27FC236}">
                  <a16:creationId xmlns:a16="http://schemas.microsoft.com/office/drawing/2014/main" id="{32978530-4416-8541-97A6-F16DFFA61899}"/>
                </a:ext>
              </a:extLst>
            </p:cNvPr>
            <p:cNvSpPr txBox="1"/>
            <p:nvPr/>
          </p:nvSpPr>
          <p:spPr>
            <a:xfrm>
              <a:off x="1279582" y="1653423"/>
              <a:ext cx="3040514" cy="307777"/>
            </a:xfrm>
            <a:prstGeom prst="rect">
              <a:avLst/>
            </a:prstGeom>
            <a:noFill/>
          </p:spPr>
          <p:txBody>
            <a:bodyPr wrap="square" rtlCol="0">
              <a:spAutoFit/>
            </a:bodyPr>
            <a:lstStyle/>
            <a:p>
              <a:pPr algn="r"/>
              <a:r>
                <a:rPr lang="en-US" sz="1400" dirty="0"/>
                <a:t>+ CPR path-integrated attenuation</a:t>
              </a:r>
            </a:p>
          </p:txBody>
        </p:sp>
      </p:grpSp>
    </p:spTree>
    <p:extLst>
      <p:ext uri="{BB962C8B-B14F-4D97-AF65-F5344CB8AC3E}">
        <p14:creationId xmlns:p14="http://schemas.microsoft.com/office/powerpoint/2010/main" val="45276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par>
                                <p:cTn id="21" presetID="2" presetClass="exit" presetSubtype="8" fill="hold" nodeType="withEffect">
                                  <p:stCondLst>
                                    <p:cond delay="0"/>
                                  </p:stCondLst>
                                  <p:childTnLst>
                                    <p:anim calcmode="lin" valueType="num">
                                      <p:cBhvr additive="base">
                                        <p:cTn id="22" dur="500"/>
                                        <p:tgtEl>
                                          <p:spTgt spid="165"/>
                                        </p:tgtEl>
                                        <p:attrNameLst>
                                          <p:attrName>ppt_x</p:attrName>
                                        </p:attrNameLst>
                                      </p:cBhvr>
                                      <p:tavLst>
                                        <p:tav tm="0">
                                          <p:val>
                                            <p:strVal val="ppt_x"/>
                                          </p:val>
                                        </p:tav>
                                        <p:tav tm="100000">
                                          <p:val>
                                            <p:strVal val="0-ppt_w/2"/>
                                          </p:val>
                                        </p:tav>
                                      </p:tavLst>
                                    </p:anim>
                                    <p:anim calcmode="lin" valueType="num">
                                      <p:cBhvr additive="base">
                                        <p:cTn id="23" dur="500"/>
                                        <p:tgtEl>
                                          <p:spTgt spid="165"/>
                                        </p:tgtEl>
                                        <p:attrNameLst>
                                          <p:attrName>ppt_y</p:attrName>
                                        </p:attrNameLst>
                                      </p:cBhvr>
                                      <p:tavLst>
                                        <p:tav tm="0">
                                          <p:val>
                                            <p:strVal val="ppt_y"/>
                                          </p:val>
                                        </p:tav>
                                        <p:tav tm="100000">
                                          <p:val>
                                            <p:strVal val="ppt_y"/>
                                          </p:val>
                                        </p:tav>
                                      </p:tavLst>
                                    </p:anim>
                                    <p:set>
                                      <p:cBhvr>
                                        <p:cTn id="24" dur="1" fill="hold">
                                          <p:stCondLst>
                                            <p:cond delay="499"/>
                                          </p:stCondLst>
                                        </p:cTn>
                                        <p:tgtEl>
                                          <p:spTgt spid="16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par>
                                <p:cTn id="29" presetID="2" presetClass="exit" presetSubtype="2" fill="hold" nodeType="withEffect">
                                  <p:stCondLst>
                                    <p:cond delay="0"/>
                                  </p:stCondLst>
                                  <p:childTnLst>
                                    <p:anim calcmode="lin" valueType="num">
                                      <p:cBhvr additive="base">
                                        <p:cTn id="30" dur="500"/>
                                        <p:tgtEl>
                                          <p:spTgt spid="156"/>
                                        </p:tgtEl>
                                        <p:attrNameLst>
                                          <p:attrName>ppt_x</p:attrName>
                                        </p:attrNameLst>
                                      </p:cBhvr>
                                      <p:tavLst>
                                        <p:tav tm="0">
                                          <p:val>
                                            <p:strVal val="ppt_x"/>
                                          </p:val>
                                        </p:tav>
                                        <p:tav tm="100000">
                                          <p:val>
                                            <p:strVal val="1+ppt_w/2"/>
                                          </p:val>
                                        </p:tav>
                                      </p:tavLst>
                                    </p:anim>
                                    <p:anim calcmode="lin" valueType="num">
                                      <p:cBhvr additive="base">
                                        <p:cTn id="31" dur="500"/>
                                        <p:tgtEl>
                                          <p:spTgt spid="156"/>
                                        </p:tgtEl>
                                        <p:attrNameLst>
                                          <p:attrName>ppt_y</p:attrName>
                                        </p:attrNameLst>
                                      </p:cBhvr>
                                      <p:tavLst>
                                        <p:tav tm="0">
                                          <p:val>
                                            <p:strVal val="ppt_y"/>
                                          </p:val>
                                        </p:tav>
                                        <p:tav tm="100000">
                                          <p:val>
                                            <p:strVal val="ppt_y"/>
                                          </p:val>
                                        </p:tav>
                                      </p:tavLst>
                                    </p:anim>
                                    <p:set>
                                      <p:cBhvr>
                                        <p:cTn id="32" dur="1" fill="hold">
                                          <p:stCondLst>
                                            <p:cond delay="499"/>
                                          </p:stCondLst>
                                        </p:cTn>
                                        <p:tgtEl>
                                          <p:spTgt spid="15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13" end="1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14" end="1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78901BF-D756-F44E-8296-6A5FDCB3842E}"/>
              </a:ext>
            </a:extLst>
          </p:cNvPr>
          <p:cNvSpPr/>
          <p:nvPr/>
        </p:nvSpPr>
        <p:spPr>
          <a:xfrm>
            <a:off x="3854548" y="1567671"/>
            <a:ext cx="7496204" cy="409584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 name="Straight Connector 1">
            <a:extLst>
              <a:ext uri="{FF2B5EF4-FFF2-40B4-BE49-F238E27FC236}">
                <a16:creationId xmlns:a16="http://schemas.microsoft.com/office/drawing/2014/main" id="{27DAA49A-D8EE-D348-9A7A-F8056F25541B}"/>
              </a:ext>
            </a:extLst>
          </p:cNvPr>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1BEB8E8-5A9B-6049-8AA8-04D8F57D9F9F}"/>
              </a:ext>
            </a:extLst>
          </p:cNvPr>
          <p:cNvSpPr txBox="1"/>
          <p:nvPr/>
        </p:nvSpPr>
        <p:spPr>
          <a:xfrm>
            <a:off x="76717" y="246033"/>
            <a:ext cx="6884642" cy="615553"/>
          </a:xfrm>
          <a:prstGeom prst="rect">
            <a:avLst/>
          </a:prstGeom>
          <a:noFill/>
        </p:spPr>
        <p:txBody>
          <a:bodyPr wrap="none" rtlCol="0">
            <a:spAutoFit/>
          </a:bodyPr>
          <a:lstStyle/>
          <a:p>
            <a:pPr algn="ctr"/>
            <a:r>
              <a:rPr lang="en-US" sz="3400" b="1" dirty="0"/>
              <a:t>DORSY PRODUCTS AND PROCESSORS</a:t>
            </a:r>
          </a:p>
        </p:txBody>
      </p:sp>
      <p:sp>
        <p:nvSpPr>
          <p:cNvPr id="4" name="TextBox 3">
            <a:extLst>
              <a:ext uri="{FF2B5EF4-FFF2-40B4-BE49-F238E27FC236}">
                <a16:creationId xmlns:a16="http://schemas.microsoft.com/office/drawing/2014/main" id="{F1F3C9A6-E8BC-DE42-9C5F-E80D2B63A3AE}"/>
              </a:ext>
            </a:extLst>
          </p:cNvPr>
          <p:cNvSpPr txBox="1"/>
          <p:nvPr/>
        </p:nvSpPr>
        <p:spPr>
          <a:xfrm>
            <a:off x="612647" y="2076257"/>
            <a:ext cx="2548453" cy="2954655"/>
          </a:xfrm>
          <a:prstGeom prst="rect">
            <a:avLst/>
          </a:prstGeom>
          <a:noFill/>
        </p:spPr>
        <p:txBody>
          <a:bodyPr wrap="square" rtlCol="0">
            <a:spAutoFit/>
          </a:bodyPr>
          <a:lstStyle/>
          <a:p>
            <a:r>
              <a:rPr lang="en-US" sz="2800" b="1" dirty="0"/>
              <a:t>High-Level schematics of the EarthCARE Processor chain relevant to DORSY </a:t>
            </a:r>
          </a:p>
          <a:p>
            <a:endParaRPr lang="en-US" dirty="0"/>
          </a:p>
        </p:txBody>
      </p:sp>
      <p:sp>
        <p:nvSpPr>
          <p:cNvPr id="8" name="Slide Number Placeholder 7">
            <a:extLst>
              <a:ext uri="{FF2B5EF4-FFF2-40B4-BE49-F238E27FC236}">
                <a16:creationId xmlns:a16="http://schemas.microsoft.com/office/drawing/2014/main" id="{4CAC6D4D-8C2E-9E4B-A9E6-70872D21912A}"/>
              </a:ext>
            </a:extLst>
          </p:cNvPr>
          <p:cNvSpPr>
            <a:spLocks noGrp="1"/>
          </p:cNvSpPr>
          <p:nvPr>
            <p:ph type="sldNum" sz="quarter" idx="12"/>
          </p:nvPr>
        </p:nvSpPr>
        <p:spPr/>
        <p:txBody>
          <a:bodyPr/>
          <a:lstStyle/>
          <a:p>
            <a:fld id="{75B84E8A-9C9B-CB49-BD46-27667AEFD8BB}" type="slidenum">
              <a:rPr lang="en-US" smtClean="0"/>
              <a:t>3</a:t>
            </a:fld>
            <a:endParaRPr lang="en-US"/>
          </a:p>
        </p:txBody>
      </p:sp>
      <p:pic>
        <p:nvPicPr>
          <p:cNvPr id="12" name="Picture 11">
            <a:extLst>
              <a:ext uri="{FF2B5EF4-FFF2-40B4-BE49-F238E27FC236}">
                <a16:creationId xmlns:a16="http://schemas.microsoft.com/office/drawing/2014/main" id="{CE6D63F4-E7C0-2D47-9872-B8F6ED2F26D8}"/>
              </a:ext>
            </a:extLst>
          </p:cNvPr>
          <p:cNvPicPr/>
          <p:nvPr/>
        </p:nvPicPr>
        <p:blipFill rotWithShape="1">
          <a:blip r:embed="rId2"/>
          <a:srcRect t="21247" b="8373"/>
          <a:stretch/>
        </p:blipFill>
        <p:spPr>
          <a:xfrm>
            <a:off x="73593" y="6307593"/>
            <a:ext cx="4690912" cy="550407"/>
          </a:xfrm>
          <a:prstGeom prst="rect">
            <a:avLst/>
          </a:prstGeom>
        </p:spPr>
      </p:pic>
      <p:pic>
        <p:nvPicPr>
          <p:cNvPr id="10" name="Picture 9" descr="Diagram&#10;&#10;Description automatically generated">
            <a:extLst>
              <a:ext uri="{FF2B5EF4-FFF2-40B4-BE49-F238E27FC236}">
                <a16:creationId xmlns:a16="http://schemas.microsoft.com/office/drawing/2014/main" id="{B6778138-06A6-B44C-BB49-B5B1E69DF4F5}"/>
              </a:ext>
            </a:extLst>
          </p:cNvPr>
          <p:cNvPicPr>
            <a:picLocks noChangeAspect="1"/>
          </p:cNvPicPr>
          <p:nvPr/>
        </p:nvPicPr>
        <p:blipFill>
          <a:blip r:embed="rId3"/>
          <a:stretch>
            <a:fillRect/>
          </a:stretch>
        </p:blipFill>
        <p:spPr>
          <a:xfrm>
            <a:off x="4764505" y="1899414"/>
            <a:ext cx="6121400" cy="3378200"/>
          </a:xfrm>
          <a:prstGeom prst="rect">
            <a:avLst/>
          </a:prstGeom>
        </p:spPr>
      </p:pic>
    </p:spTree>
    <p:extLst>
      <p:ext uri="{BB962C8B-B14F-4D97-AF65-F5344CB8AC3E}">
        <p14:creationId xmlns:p14="http://schemas.microsoft.com/office/powerpoint/2010/main" val="21094854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30</a:t>
            </a:fld>
            <a:endParaRPr lang="en-US"/>
          </a:p>
        </p:txBody>
      </p:sp>
      <p:sp>
        <p:nvSpPr>
          <p:cNvPr id="5" name="TextBox 4">
            <a:extLst>
              <a:ext uri="{FF2B5EF4-FFF2-40B4-BE49-F238E27FC236}">
                <a16:creationId xmlns:a16="http://schemas.microsoft.com/office/drawing/2014/main" id="{26170F6B-74E7-9443-AFC9-45E4F1007450}"/>
              </a:ext>
            </a:extLst>
          </p:cNvPr>
          <p:cNvSpPr txBox="1"/>
          <p:nvPr/>
        </p:nvSpPr>
        <p:spPr>
          <a:xfrm>
            <a:off x="1702142" y="246033"/>
            <a:ext cx="6834948" cy="615553"/>
          </a:xfrm>
          <a:prstGeom prst="rect">
            <a:avLst/>
          </a:prstGeom>
          <a:noFill/>
        </p:spPr>
        <p:txBody>
          <a:bodyPr wrap="none" rtlCol="0">
            <a:spAutoFit/>
          </a:bodyPr>
          <a:lstStyle/>
          <a:p>
            <a:pPr algn="ctr"/>
            <a:r>
              <a:rPr lang="en-US" sz="3400" b="1" dirty="0"/>
              <a:t>ACM-CAP: Summary of development</a:t>
            </a:r>
          </a:p>
        </p:txBody>
      </p:sp>
      <p:pic>
        <p:nvPicPr>
          <p:cNvPr id="6" name="Picture 5">
            <a:extLst>
              <a:ext uri="{FF2B5EF4-FFF2-40B4-BE49-F238E27FC236}">
                <a16:creationId xmlns:a16="http://schemas.microsoft.com/office/drawing/2014/main" id="{A8CC1ECD-1EDA-8545-8634-9C563C2905EC}"/>
              </a:ext>
            </a:extLst>
          </p:cNvPr>
          <p:cNvPicPr/>
          <p:nvPr/>
        </p:nvPicPr>
        <p:blipFill rotWithShape="1">
          <a:blip r:embed="rId2"/>
          <a:srcRect l="36323" t="21247" r="31746" b="8373"/>
          <a:stretch/>
        </p:blipFill>
        <p:spPr>
          <a:xfrm>
            <a:off x="52527" y="6209212"/>
            <a:ext cx="1558559" cy="626105"/>
          </a:xfrm>
          <a:prstGeom prst="rect">
            <a:avLst/>
          </a:prstGeom>
        </p:spPr>
      </p:pic>
      <p:sp>
        <p:nvSpPr>
          <p:cNvPr id="7" name="TextBox 6">
            <a:extLst>
              <a:ext uri="{FF2B5EF4-FFF2-40B4-BE49-F238E27FC236}">
                <a16:creationId xmlns:a16="http://schemas.microsoft.com/office/drawing/2014/main" id="{D9199575-E189-1045-944D-3E4864DD85E0}"/>
              </a:ext>
            </a:extLst>
          </p:cNvPr>
          <p:cNvSpPr txBox="1"/>
          <p:nvPr/>
        </p:nvSpPr>
        <p:spPr>
          <a:xfrm>
            <a:off x="6135763" y="990635"/>
            <a:ext cx="5695019" cy="523220"/>
          </a:xfrm>
          <a:prstGeom prst="rect">
            <a:avLst/>
          </a:prstGeom>
          <a:noFill/>
        </p:spPr>
        <p:txBody>
          <a:bodyPr wrap="square" rtlCol="0">
            <a:spAutoFit/>
          </a:bodyPr>
          <a:lstStyle/>
          <a:p>
            <a:r>
              <a:rPr lang="en-US" sz="2800" dirty="0"/>
              <a:t>Developments during DORSY:</a:t>
            </a:r>
            <a:endParaRPr lang="en-US" sz="2400" dirty="0"/>
          </a:p>
        </p:txBody>
      </p:sp>
      <p:sp>
        <p:nvSpPr>
          <p:cNvPr id="8" name="Rectangle 7">
            <a:extLst>
              <a:ext uri="{FF2B5EF4-FFF2-40B4-BE49-F238E27FC236}">
                <a16:creationId xmlns:a16="http://schemas.microsoft.com/office/drawing/2014/main" id="{4D4F60F4-BDA6-9445-B920-A2041DFC3A09}"/>
              </a:ext>
            </a:extLst>
          </p:cNvPr>
          <p:cNvSpPr/>
          <p:nvPr/>
        </p:nvSpPr>
        <p:spPr>
          <a:xfrm>
            <a:off x="149969" y="990635"/>
            <a:ext cx="5325674" cy="523220"/>
          </a:xfrm>
          <a:prstGeom prst="rect">
            <a:avLst/>
          </a:prstGeom>
        </p:spPr>
        <p:txBody>
          <a:bodyPr wrap="square">
            <a:spAutoFit/>
          </a:bodyPr>
          <a:lstStyle/>
          <a:p>
            <a:r>
              <a:rPr lang="en-US" sz="2800" dirty="0"/>
              <a:t>Validation &amp; evaluation activities:</a:t>
            </a:r>
          </a:p>
        </p:txBody>
      </p:sp>
      <p:sp>
        <p:nvSpPr>
          <p:cNvPr id="3" name="Rectangle 2">
            <a:extLst>
              <a:ext uri="{FF2B5EF4-FFF2-40B4-BE49-F238E27FC236}">
                <a16:creationId xmlns:a16="http://schemas.microsoft.com/office/drawing/2014/main" id="{445AE050-0618-7A4F-881B-3AB7A6DD6E95}"/>
              </a:ext>
            </a:extLst>
          </p:cNvPr>
          <p:cNvSpPr/>
          <p:nvPr/>
        </p:nvSpPr>
        <p:spPr>
          <a:xfrm>
            <a:off x="377958" y="1547059"/>
            <a:ext cx="5477789" cy="1508105"/>
          </a:xfrm>
          <a:prstGeom prst="rect">
            <a:avLst/>
          </a:prstGeom>
          <a:solidFill>
            <a:schemeClr val="accent6">
              <a:lumMod val="40000"/>
              <a:lumOff val="60000"/>
            </a:schemeClr>
          </a:solidFill>
        </p:spPr>
        <p:txBody>
          <a:bodyPr wrap="square">
            <a:spAutoFit/>
          </a:bodyPr>
          <a:lstStyle/>
          <a:p>
            <a:r>
              <a:rPr lang="en-US" sz="2000" dirty="0"/>
              <a:t>Field campaigns:</a:t>
            </a:r>
          </a:p>
          <a:p>
            <a:pPr marL="285750" indent="-285750">
              <a:buFontTx/>
              <a:buChar char="-"/>
            </a:pPr>
            <a:r>
              <a:rPr lang="en-US" dirty="0"/>
              <a:t>Aircraft radar &amp; lidar measurements of tropical</a:t>
            </a:r>
            <a:br>
              <a:rPr lang="en-US" dirty="0"/>
            </a:br>
            <a:r>
              <a:rPr lang="en-US" dirty="0"/>
              <a:t>cloud and precipitation</a:t>
            </a:r>
          </a:p>
          <a:p>
            <a:pPr marL="285750" indent="-285750">
              <a:buFontTx/>
              <a:buChar char="-"/>
            </a:pPr>
            <a:r>
              <a:rPr lang="en-US" dirty="0"/>
              <a:t>Ground-based radar measurements of snow &amp; </a:t>
            </a:r>
            <a:br>
              <a:rPr lang="en-US" dirty="0"/>
            </a:br>
            <a:r>
              <a:rPr lang="en-US" dirty="0"/>
              <a:t>mixed-phase cloud</a:t>
            </a:r>
          </a:p>
        </p:txBody>
      </p:sp>
      <p:sp>
        <p:nvSpPr>
          <p:cNvPr id="9" name="Rectangle 8">
            <a:extLst>
              <a:ext uri="{FF2B5EF4-FFF2-40B4-BE49-F238E27FC236}">
                <a16:creationId xmlns:a16="http://schemas.microsoft.com/office/drawing/2014/main" id="{83BD45C1-9539-1D4B-93B1-F8C88D512533}"/>
              </a:ext>
            </a:extLst>
          </p:cNvPr>
          <p:cNvSpPr/>
          <p:nvPr/>
        </p:nvSpPr>
        <p:spPr>
          <a:xfrm>
            <a:off x="377958" y="4727596"/>
            <a:ext cx="5477789" cy="1231106"/>
          </a:xfrm>
          <a:prstGeom prst="rect">
            <a:avLst/>
          </a:prstGeom>
          <a:solidFill>
            <a:schemeClr val="accent1">
              <a:lumMod val="40000"/>
              <a:lumOff val="60000"/>
            </a:schemeClr>
          </a:solidFill>
        </p:spPr>
        <p:txBody>
          <a:bodyPr wrap="square">
            <a:spAutoFit/>
          </a:bodyPr>
          <a:lstStyle/>
          <a:p>
            <a:r>
              <a:rPr lang="en-US" sz="2000" dirty="0"/>
              <a:t>Synthetic </a:t>
            </a:r>
            <a:r>
              <a:rPr lang="en-US" sz="2000" dirty="0" err="1"/>
              <a:t>EarthCARE</a:t>
            </a:r>
            <a:r>
              <a:rPr lang="en-US" sz="2000" dirty="0"/>
              <a:t> scenes</a:t>
            </a:r>
          </a:p>
          <a:p>
            <a:pPr marL="285750" indent="-285750">
              <a:buFontTx/>
              <a:buChar char="-"/>
            </a:pPr>
            <a:r>
              <a:rPr lang="en-US" dirty="0"/>
              <a:t>Evaluation of retrievals against a fully-quantified model truth, across a wide range of cloud regimes</a:t>
            </a:r>
          </a:p>
          <a:p>
            <a:pPr marL="285750" indent="-285750">
              <a:buFontTx/>
              <a:buChar char="-"/>
            </a:pPr>
            <a:r>
              <a:rPr lang="en-US" dirty="0"/>
              <a:t>Intercomparison between </a:t>
            </a:r>
            <a:r>
              <a:rPr lang="en-US" dirty="0" err="1"/>
              <a:t>EarthCARE</a:t>
            </a:r>
            <a:r>
              <a:rPr lang="en-US" dirty="0"/>
              <a:t> retrievals</a:t>
            </a:r>
          </a:p>
        </p:txBody>
      </p:sp>
      <p:sp>
        <p:nvSpPr>
          <p:cNvPr id="10" name="Rectangle 9">
            <a:extLst>
              <a:ext uri="{FF2B5EF4-FFF2-40B4-BE49-F238E27FC236}">
                <a16:creationId xmlns:a16="http://schemas.microsoft.com/office/drawing/2014/main" id="{67B93D76-0759-A54E-8334-6F9CF63E8E8F}"/>
              </a:ext>
            </a:extLst>
          </p:cNvPr>
          <p:cNvSpPr/>
          <p:nvPr/>
        </p:nvSpPr>
        <p:spPr>
          <a:xfrm>
            <a:off x="377958" y="3245980"/>
            <a:ext cx="5477789" cy="1231106"/>
          </a:xfrm>
          <a:prstGeom prst="rect">
            <a:avLst/>
          </a:prstGeom>
          <a:solidFill>
            <a:schemeClr val="accent2">
              <a:lumMod val="60000"/>
              <a:lumOff val="40000"/>
            </a:schemeClr>
          </a:solidFill>
        </p:spPr>
        <p:txBody>
          <a:bodyPr wrap="square">
            <a:spAutoFit/>
          </a:bodyPr>
          <a:lstStyle/>
          <a:p>
            <a:r>
              <a:rPr lang="en-US" sz="2000" dirty="0"/>
              <a:t>A-Train: </a:t>
            </a:r>
          </a:p>
          <a:p>
            <a:pPr marL="285750" indent="-285750">
              <a:buFontTx/>
              <a:buChar char="-"/>
            </a:pPr>
            <a:r>
              <a:rPr lang="en-US" dirty="0"/>
              <a:t>Synergy of radar-lidar-radiometer </a:t>
            </a:r>
            <a:br>
              <a:rPr lang="en-US" dirty="0"/>
            </a:br>
            <a:r>
              <a:rPr lang="en-US" dirty="0"/>
              <a:t>(</a:t>
            </a:r>
            <a:r>
              <a:rPr lang="en-US" dirty="0" err="1"/>
              <a:t>CloudSat</a:t>
            </a:r>
            <a:r>
              <a:rPr lang="en-US" dirty="0"/>
              <a:t>, CALIPSO &amp; MODIS)</a:t>
            </a:r>
          </a:p>
          <a:p>
            <a:pPr marL="285750" indent="-285750">
              <a:buFontTx/>
              <a:buChar char="-"/>
            </a:pPr>
            <a:r>
              <a:rPr lang="en-US" dirty="0"/>
              <a:t>Top-of-atmosphere radiative closure (CERES)</a:t>
            </a:r>
          </a:p>
        </p:txBody>
      </p:sp>
      <p:sp>
        <p:nvSpPr>
          <p:cNvPr id="11" name="Rectangle 10">
            <a:extLst>
              <a:ext uri="{FF2B5EF4-FFF2-40B4-BE49-F238E27FC236}">
                <a16:creationId xmlns:a16="http://schemas.microsoft.com/office/drawing/2014/main" id="{858CB6DD-4421-CE47-B5D3-021638021DF4}"/>
              </a:ext>
            </a:extLst>
          </p:cNvPr>
          <p:cNvSpPr/>
          <p:nvPr/>
        </p:nvSpPr>
        <p:spPr>
          <a:xfrm>
            <a:off x="6096000" y="4450852"/>
            <a:ext cx="5718042" cy="1754326"/>
          </a:xfrm>
          <a:prstGeom prst="rect">
            <a:avLst/>
          </a:prstGeom>
          <a:solidFill>
            <a:schemeClr val="accent1">
              <a:lumMod val="40000"/>
              <a:lumOff val="60000"/>
            </a:schemeClr>
          </a:solidFill>
        </p:spPr>
        <p:txBody>
          <a:bodyPr wrap="square">
            <a:spAutoFit/>
          </a:bodyPr>
          <a:lstStyle/>
          <a:p>
            <a:r>
              <a:rPr lang="en-US" dirty="0"/>
              <a:t>Improved physical representation of cloud and precipitation: </a:t>
            </a:r>
          </a:p>
          <a:p>
            <a:pPr marL="285750" indent="-285750">
              <a:buFontTx/>
              <a:buChar char="-"/>
            </a:pPr>
            <a:r>
              <a:rPr lang="en-US" dirty="0"/>
              <a:t>conservation of mass flux across the melting layer; </a:t>
            </a:r>
          </a:p>
          <a:p>
            <a:pPr marL="285750" indent="-285750">
              <a:buFontTx/>
              <a:buChar char="-"/>
            </a:pPr>
            <a:r>
              <a:rPr lang="en-US" dirty="0"/>
              <a:t>liquid cloud co-located with rain;</a:t>
            </a:r>
          </a:p>
          <a:p>
            <a:pPr marL="285750" indent="-285750">
              <a:buFontTx/>
              <a:buChar char="-"/>
            </a:pPr>
            <a:r>
              <a:rPr lang="en-US" dirty="0"/>
              <a:t>continuous retrievals in convective cells where active instruments are extinguished</a:t>
            </a:r>
          </a:p>
        </p:txBody>
      </p:sp>
      <p:sp>
        <p:nvSpPr>
          <p:cNvPr id="12" name="Rectangle 11">
            <a:extLst>
              <a:ext uri="{FF2B5EF4-FFF2-40B4-BE49-F238E27FC236}">
                <a16:creationId xmlns:a16="http://schemas.microsoft.com/office/drawing/2014/main" id="{7A7F28AF-C838-CA4A-B179-B0EC0F04A07B}"/>
              </a:ext>
            </a:extLst>
          </p:cNvPr>
          <p:cNvSpPr/>
          <p:nvPr/>
        </p:nvSpPr>
        <p:spPr>
          <a:xfrm>
            <a:off x="6087630" y="3615275"/>
            <a:ext cx="5734782" cy="646331"/>
          </a:xfrm>
          <a:prstGeom prst="rect">
            <a:avLst/>
          </a:prstGeom>
          <a:solidFill>
            <a:schemeClr val="accent2">
              <a:lumMod val="60000"/>
              <a:lumOff val="40000"/>
            </a:schemeClr>
          </a:solidFill>
        </p:spPr>
        <p:txBody>
          <a:bodyPr wrap="square">
            <a:spAutoFit/>
          </a:bodyPr>
          <a:lstStyle/>
          <a:p>
            <a:r>
              <a:rPr lang="en-US" dirty="0"/>
              <a:t>Fast and accurate radiance models for solar (FLOTSAM) and infrared (TSSF) radiances</a:t>
            </a:r>
          </a:p>
        </p:txBody>
      </p:sp>
      <p:sp>
        <p:nvSpPr>
          <p:cNvPr id="13" name="Rectangle 12">
            <a:extLst>
              <a:ext uri="{FF2B5EF4-FFF2-40B4-BE49-F238E27FC236}">
                <a16:creationId xmlns:a16="http://schemas.microsoft.com/office/drawing/2014/main" id="{EA75DB50-FE64-D842-92FA-BAB8CB9E7BF7}"/>
              </a:ext>
            </a:extLst>
          </p:cNvPr>
          <p:cNvSpPr/>
          <p:nvPr/>
        </p:nvSpPr>
        <p:spPr>
          <a:xfrm>
            <a:off x="6096000" y="1547059"/>
            <a:ext cx="5734782" cy="646331"/>
          </a:xfrm>
          <a:prstGeom prst="rect">
            <a:avLst/>
          </a:prstGeom>
          <a:solidFill>
            <a:schemeClr val="accent6">
              <a:lumMod val="40000"/>
              <a:lumOff val="60000"/>
            </a:schemeClr>
          </a:solidFill>
        </p:spPr>
        <p:txBody>
          <a:bodyPr wrap="square">
            <a:spAutoFit/>
          </a:bodyPr>
          <a:lstStyle/>
          <a:p>
            <a:r>
              <a:rPr lang="en-US" dirty="0"/>
              <a:t>Self Similar Rayleigh-</a:t>
            </a:r>
            <a:r>
              <a:rPr lang="en-US" dirty="0" err="1"/>
              <a:t>Gans</a:t>
            </a:r>
            <a:r>
              <a:rPr lang="en-US" dirty="0"/>
              <a:t> Approximation for radar scattering from aggregate ice particles</a:t>
            </a:r>
          </a:p>
        </p:txBody>
      </p:sp>
      <p:sp>
        <p:nvSpPr>
          <p:cNvPr id="14" name="Rectangle 13">
            <a:extLst>
              <a:ext uri="{FF2B5EF4-FFF2-40B4-BE49-F238E27FC236}">
                <a16:creationId xmlns:a16="http://schemas.microsoft.com/office/drawing/2014/main" id="{C33BFBB7-F15F-5E49-BC3B-DF530DABC95B}"/>
              </a:ext>
            </a:extLst>
          </p:cNvPr>
          <p:cNvSpPr/>
          <p:nvPr/>
        </p:nvSpPr>
        <p:spPr>
          <a:xfrm>
            <a:off x="6096000" y="2333797"/>
            <a:ext cx="5734782" cy="646331"/>
          </a:xfrm>
          <a:prstGeom prst="rect">
            <a:avLst/>
          </a:prstGeom>
          <a:solidFill>
            <a:schemeClr val="accent6">
              <a:lumMod val="40000"/>
              <a:lumOff val="60000"/>
            </a:schemeClr>
          </a:solidFill>
        </p:spPr>
        <p:txBody>
          <a:bodyPr wrap="square">
            <a:spAutoFit/>
          </a:bodyPr>
          <a:lstStyle/>
          <a:p>
            <a:r>
              <a:rPr lang="en-US" dirty="0"/>
              <a:t>Model for the effects of riming on density, </a:t>
            </a:r>
            <a:r>
              <a:rPr lang="en-US" dirty="0" err="1"/>
              <a:t>fallspeed</a:t>
            </a:r>
            <a:r>
              <a:rPr lang="en-US" dirty="0"/>
              <a:t> and scattering properties of snow</a:t>
            </a:r>
          </a:p>
        </p:txBody>
      </p:sp>
      <p:sp>
        <p:nvSpPr>
          <p:cNvPr id="15" name="Rectangle 14">
            <a:extLst>
              <a:ext uri="{FF2B5EF4-FFF2-40B4-BE49-F238E27FC236}">
                <a16:creationId xmlns:a16="http://schemas.microsoft.com/office/drawing/2014/main" id="{0D51A67E-6875-774E-97E5-B9D594495DC5}"/>
              </a:ext>
            </a:extLst>
          </p:cNvPr>
          <p:cNvSpPr/>
          <p:nvPr/>
        </p:nvSpPr>
        <p:spPr>
          <a:xfrm>
            <a:off x="6087630" y="3104431"/>
            <a:ext cx="5734782" cy="369332"/>
          </a:xfrm>
          <a:prstGeom prst="rect">
            <a:avLst/>
          </a:prstGeom>
          <a:solidFill>
            <a:schemeClr val="accent6">
              <a:lumMod val="40000"/>
              <a:lumOff val="60000"/>
            </a:schemeClr>
          </a:solidFill>
        </p:spPr>
        <p:txBody>
          <a:bodyPr wrap="square">
            <a:spAutoFit/>
          </a:bodyPr>
          <a:lstStyle/>
          <a:p>
            <a:r>
              <a:rPr lang="en-US" dirty="0"/>
              <a:t>Rain drop size distribution dependence on rain rate </a:t>
            </a:r>
          </a:p>
        </p:txBody>
      </p:sp>
    </p:spTree>
    <p:extLst>
      <p:ext uri="{BB962C8B-B14F-4D97-AF65-F5344CB8AC3E}">
        <p14:creationId xmlns:p14="http://schemas.microsoft.com/office/powerpoint/2010/main" val="3538571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31</a:t>
            </a:fld>
            <a:endParaRPr lang="en-US"/>
          </a:p>
        </p:txBody>
      </p:sp>
      <p:pic>
        <p:nvPicPr>
          <p:cNvPr id="6" name="Picture 5">
            <a:extLst>
              <a:ext uri="{FF2B5EF4-FFF2-40B4-BE49-F238E27FC236}">
                <a16:creationId xmlns:a16="http://schemas.microsoft.com/office/drawing/2014/main" id="{E9CD335E-9FA8-CE4A-9F7F-89A02C2178D8}"/>
              </a:ext>
            </a:extLst>
          </p:cNvPr>
          <p:cNvPicPr/>
          <p:nvPr/>
        </p:nvPicPr>
        <p:blipFill rotWithShape="1">
          <a:blip r:embed="rId2"/>
          <a:srcRect t="21247" b="8373"/>
          <a:stretch/>
        </p:blipFill>
        <p:spPr>
          <a:xfrm>
            <a:off x="73593" y="6307593"/>
            <a:ext cx="4690912" cy="550407"/>
          </a:xfrm>
          <a:prstGeom prst="rect">
            <a:avLst/>
          </a:prstGeom>
        </p:spPr>
      </p:pic>
      <p:sp>
        <p:nvSpPr>
          <p:cNvPr id="7" name="TextBox 6">
            <a:extLst>
              <a:ext uri="{FF2B5EF4-FFF2-40B4-BE49-F238E27FC236}">
                <a16:creationId xmlns:a16="http://schemas.microsoft.com/office/drawing/2014/main" id="{5B166C5C-1FBB-404A-BDC1-5C13CC2057C6}"/>
              </a:ext>
            </a:extLst>
          </p:cNvPr>
          <p:cNvSpPr txBox="1"/>
          <p:nvPr/>
        </p:nvSpPr>
        <p:spPr>
          <a:xfrm>
            <a:off x="4178505" y="246033"/>
            <a:ext cx="4146456" cy="615553"/>
          </a:xfrm>
          <a:prstGeom prst="rect">
            <a:avLst/>
          </a:prstGeom>
          <a:noFill/>
        </p:spPr>
        <p:txBody>
          <a:bodyPr wrap="none" rtlCol="0">
            <a:spAutoFit/>
          </a:bodyPr>
          <a:lstStyle/>
          <a:p>
            <a:pPr algn="ctr"/>
            <a:r>
              <a:rPr lang="en-US" sz="3400" b="1" dirty="0"/>
              <a:t>ACKNOWLEDGEMENT</a:t>
            </a:r>
          </a:p>
        </p:txBody>
      </p:sp>
      <p:sp>
        <p:nvSpPr>
          <p:cNvPr id="8" name="TextBox 7">
            <a:extLst>
              <a:ext uri="{FF2B5EF4-FFF2-40B4-BE49-F238E27FC236}">
                <a16:creationId xmlns:a16="http://schemas.microsoft.com/office/drawing/2014/main" id="{B384A2DD-9934-7D46-AEA6-2321B1405CDB}"/>
              </a:ext>
            </a:extLst>
          </p:cNvPr>
          <p:cNvSpPr txBox="1"/>
          <p:nvPr/>
        </p:nvSpPr>
        <p:spPr>
          <a:xfrm>
            <a:off x="892625" y="1100474"/>
            <a:ext cx="10050121" cy="1384995"/>
          </a:xfrm>
          <a:prstGeom prst="rect">
            <a:avLst/>
          </a:prstGeom>
          <a:noFill/>
        </p:spPr>
        <p:txBody>
          <a:bodyPr wrap="square" rtlCol="0">
            <a:spAutoFit/>
          </a:bodyPr>
          <a:lstStyle/>
          <a:p>
            <a:r>
              <a:rPr lang="en-US" sz="2800" b="1" i="1" dirty="0"/>
              <a:t>We would like to thank all those who have actively participated in the DORSY activity in the last 5 years</a:t>
            </a:r>
          </a:p>
          <a:p>
            <a:endParaRPr lang="en-US" sz="2800" dirty="0"/>
          </a:p>
        </p:txBody>
      </p:sp>
      <p:sp>
        <p:nvSpPr>
          <p:cNvPr id="10" name="TextBox 9">
            <a:extLst>
              <a:ext uri="{FF2B5EF4-FFF2-40B4-BE49-F238E27FC236}">
                <a16:creationId xmlns:a16="http://schemas.microsoft.com/office/drawing/2014/main" id="{A6F8E45C-F014-AE4D-AB69-B154F58EC6FB}"/>
              </a:ext>
            </a:extLst>
          </p:cNvPr>
          <p:cNvSpPr txBox="1"/>
          <p:nvPr/>
        </p:nvSpPr>
        <p:spPr>
          <a:xfrm>
            <a:off x="613799" y="2249121"/>
            <a:ext cx="2100255" cy="1600438"/>
          </a:xfrm>
          <a:prstGeom prst="rect">
            <a:avLst/>
          </a:prstGeom>
          <a:noFill/>
        </p:spPr>
        <p:txBody>
          <a:bodyPr wrap="none" rtlCol="0">
            <a:spAutoFit/>
          </a:bodyPr>
          <a:lstStyle/>
          <a:p>
            <a:r>
              <a:rPr lang="en-US" sz="2000" b="1" dirty="0">
                <a:solidFill>
                  <a:srgbClr val="0070C0"/>
                </a:solidFill>
              </a:rPr>
              <a:t>ECMWF</a:t>
            </a:r>
          </a:p>
          <a:p>
            <a:r>
              <a:rPr lang="en-US" sz="2000" dirty="0">
                <a:solidFill>
                  <a:srgbClr val="0070C0"/>
                </a:solidFill>
              </a:rPr>
              <a:t>Robin Hogan</a:t>
            </a:r>
          </a:p>
          <a:p>
            <a:r>
              <a:rPr lang="en-US" sz="2000" dirty="0">
                <a:solidFill>
                  <a:srgbClr val="0070C0"/>
                </a:solidFill>
              </a:rPr>
              <a:t>Shannon L. Mason</a:t>
            </a:r>
          </a:p>
          <a:p>
            <a:r>
              <a:rPr lang="en-US" sz="2000" dirty="0">
                <a:solidFill>
                  <a:srgbClr val="0070C0"/>
                </a:solidFill>
              </a:rPr>
              <a:t>Alessio </a:t>
            </a:r>
            <a:r>
              <a:rPr lang="en-US" sz="2000" dirty="0" err="1">
                <a:solidFill>
                  <a:srgbClr val="0070C0"/>
                </a:solidFill>
              </a:rPr>
              <a:t>Bozzo</a:t>
            </a:r>
            <a:endParaRPr lang="en-US" sz="2000" dirty="0">
              <a:solidFill>
                <a:srgbClr val="0070C0"/>
              </a:solidFill>
            </a:endParaRPr>
          </a:p>
          <a:p>
            <a:r>
              <a:rPr lang="en-US" dirty="0">
                <a:solidFill>
                  <a:srgbClr val="0070C0"/>
                </a:solidFill>
              </a:rPr>
              <a:t> </a:t>
            </a:r>
          </a:p>
        </p:txBody>
      </p:sp>
      <p:sp>
        <p:nvSpPr>
          <p:cNvPr id="11" name="TextBox 10">
            <a:extLst>
              <a:ext uri="{FF2B5EF4-FFF2-40B4-BE49-F238E27FC236}">
                <a16:creationId xmlns:a16="http://schemas.microsoft.com/office/drawing/2014/main" id="{007ED24E-C652-9140-B3F3-75C72459F490}"/>
              </a:ext>
            </a:extLst>
          </p:cNvPr>
          <p:cNvSpPr txBox="1"/>
          <p:nvPr/>
        </p:nvSpPr>
        <p:spPr>
          <a:xfrm>
            <a:off x="613799" y="3989395"/>
            <a:ext cx="2079993" cy="1908215"/>
          </a:xfrm>
          <a:prstGeom prst="rect">
            <a:avLst/>
          </a:prstGeom>
          <a:noFill/>
        </p:spPr>
        <p:txBody>
          <a:bodyPr wrap="none" rtlCol="0">
            <a:spAutoFit/>
          </a:bodyPr>
          <a:lstStyle/>
          <a:p>
            <a:r>
              <a:rPr lang="en-US" sz="2000" b="1" dirty="0">
                <a:solidFill>
                  <a:srgbClr val="00B050"/>
                </a:solidFill>
              </a:rPr>
              <a:t>LATMOS</a:t>
            </a:r>
          </a:p>
          <a:p>
            <a:r>
              <a:rPr lang="en-US" sz="2000" dirty="0">
                <a:solidFill>
                  <a:srgbClr val="00B050"/>
                </a:solidFill>
              </a:rPr>
              <a:t>Julien </a:t>
            </a:r>
            <a:r>
              <a:rPr lang="en-US" sz="2000" dirty="0" err="1">
                <a:solidFill>
                  <a:srgbClr val="00B050"/>
                </a:solidFill>
              </a:rPr>
              <a:t>Delanoë</a:t>
            </a:r>
            <a:endParaRPr lang="en-US" sz="2000" dirty="0">
              <a:solidFill>
                <a:srgbClr val="00B050"/>
              </a:solidFill>
            </a:endParaRPr>
          </a:p>
          <a:p>
            <a:r>
              <a:rPr lang="en-US" sz="2000" dirty="0">
                <a:solidFill>
                  <a:srgbClr val="00B050"/>
                </a:solidFill>
              </a:rPr>
              <a:t> </a:t>
            </a:r>
            <a:r>
              <a:rPr lang="en-US" sz="2000" dirty="0" err="1">
                <a:solidFill>
                  <a:srgbClr val="00B050"/>
                </a:solidFill>
              </a:rPr>
              <a:t>Abdenour</a:t>
            </a:r>
            <a:r>
              <a:rPr lang="en-US" sz="2000" dirty="0">
                <a:solidFill>
                  <a:srgbClr val="00B050"/>
                </a:solidFill>
              </a:rPr>
              <a:t> </a:t>
            </a:r>
            <a:r>
              <a:rPr lang="en-US" sz="2000" dirty="0" err="1">
                <a:solidFill>
                  <a:srgbClr val="00B050"/>
                </a:solidFill>
              </a:rPr>
              <a:t>Irbah</a:t>
            </a:r>
            <a:endParaRPr lang="en-US" sz="2000" dirty="0">
              <a:solidFill>
                <a:srgbClr val="00B050"/>
              </a:solidFill>
            </a:endParaRPr>
          </a:p>
          <a:p>
            <a:r>
              <a:rPr lang="en-CA" sz="2000" dirty="0">
                <a:solidFill>
                  <a:srgbClr val="00B050"/>
                </a:solidFill>
              </a:rPr>
              <a:t>Anthony </a:t>
            </a:r>
            <a:r>
              <a:rPr lang="en-CA" sz="2000" dirty="0" err="1">
                <a:solidFill>
                  <a:srgbClr val="00B050"/>
                </a:solidFill>
              </a:rPr>
              <a:t>Guignard</a:t>
            </a:r>
            <a:endParaRPr lang="en-CA" sz="2000" dirty="0">
              <a:solidFill>
                <a:srgbClr val="00B050"/>
              </a:solidFill>
            </a:endParaRPr>
          </a:p>
          <a:p>
            <a:endParaRPr lang="en-US" sz="2000" dirty="0">
              <a:solidFill>
                <a:srgbClr val="00B050"/>
              </a:solidFill>
            </a:endParaRPr>
          </a:p>
          <a:p>
            <a:endParaRPr lang="en-US" dirty="0">
              <a:solidFill>
                <a:srgbClr val="00B050"/>
              </a:solidFill>
            </a:endParaRPr>
          </a:p>
        </p:txBody>
      </p:sp>
      <p:sp>
        <p:nvSpPr>
          <p:cNvPr id="12" name="TextBox 11">
            <a:extLst>
              <a:ext uri="{FF2B5EF4-FFF2-40B4-BE49-F238E27FC236}">
                <a16:creationId xmlns:a16="http://schemas.microsoft.com/office/drawing/2014/main" id="{BD290EA5-84A9-2E4B-AC79-934D26961FBD}"/>
              </a:ext>
            </a:extLst>
          </p:cNvPr>
          <p:cNvSpPr txBox="1"/>
          <p:nvPr/>
        </p:nvSpPr>
        <p:spPr>
          <a:xfrm>
            <a:off x="3236327" y="2249121"/>
            <a:ext cx="2325252" cy="3754874"/>
          </a:xfrm>
          <a:prstGeom prst="rect">
            <a:avLst/>
          </a:prstGeom>
          <a:noFill/>
        </p:spPr>
        <p:txBody>
          <a:bodyPr wrap="none" rtlCol="0">
            <a:spAutoFit/>
          </a:bodyPr>
          <a:lstStyle/>
          <a:p>
            <a:r>
              <a:rPr lang="en-US" sz="2000" b="1" dirty="0">
                <a:solidFill>
                  <a:srgbClr val="FF0000"/>
                </a:solidFill>
              </a:rPr>
              <a:t>McGill</a:t>
            </a:r>
          </a:p>
          <a:p>
            <a:r>
              <a:rPr lang="en-US" sz="2000" dirty="0" err="1">
                <a:solidFill>
                  <a:srgbClr val="FF0000"/>
                </a:solidFill>
              </a:rPr>
              <a:t>Pavlos</a:t>
            </a:r>
            <a:r>
              <a:rPr lang="en-US" sz="2000" dirty="0">
                <a:solidFill>
                  <a:srgbClr val="FF0000"/>
                </a:solidFill>
              </a:rPr>
              <a:t> </a:t>
            </a:r>
            <a:r>
              <a:rPr lang="en-US" sz="2000" dirty="0" err="1">
                <a:solidFill>
                  <a:srgbClr val="FF0000"/>
                </a:solidFill>
              </a:rPr>
              <a:t>Kollias</a:t>
            </a:r>
            <a:endParaRPr lang="en-US" sz="2000" dirty="0">
              <a:solidFill>
                <a:srgbClr val="FF0000"/>
              </a:solidFill>
            </a:endParaRPr>
          </a:p>
          <a:p>
            <a:r>
              <a:rPr lang="en-US" sz="2000" dirty="0">
                <a:solidFill>
                  <a:srgbClr val="FF0000"/>
                </a:solidFill>
              </a:rPr>
              <a:t>Wanda </a:t>
            </a:r>
            <a:r>
              <a:rPr lang="en-US" sz="2000" dirty="0" err="1">
                <a:solidFill>
                  <a:srgbClr val="FF0000"/>
                </a:solidFill>
              </a:rPr>
              <a:t>Szyrmer</a:t>
            </a:r>
            <a:endParaRPr lang="en-US" sz="2000" dirty="0">
              <a:solidFill>
                <a:srgbClr val="FF0000"/>
              </a:solidFill>
            </a:endParaRPr>
          </a:p>
          <a:p>
            <a:r>
              <a:rPr lang="en-US" sz="2000" dirty="0">
                <a:solidFill>
                  <a:srgbClr val="FF0000"/>
                </a:solidFill>
              </a:rPr>
              <a:t>Aleksandra Tatarevic</a:t>
            </a:r>
          </a:p>
          <a:p>
            <a:r>
              <a:rPr lang="en-US" sz="2000" dirty="0" err="1">
                <a:solidFill>
                  <a:srgbClr val="FF0000"/>
                </a:solidFill>
              </a:rPr>
              <a:t>Bernat</a:t>
            </a:r>
            <a:r>
              <a:rPr lang="en-US" sz="2000" dirty="0">
                <a:solidFill>
                  <a:srgbClr val="FF0000"/>
                </a:solidFill>
              </a:rPr>
              <a:t> P. </a:t>
            </a:r>
            <a:r>
              <a:rPr lang="en-US" sz="2000" dirty="0" err="1">
                <a:solidFill>
                  <a:srgbClr val="FF0000"/>
                </a:solidFill>
              </a:rPr>
              <a:t>Tresseras</a:t>
            </a:r>
            <a:endParaRPr lang="en-US" sz="2000" dirty="0">
              <a:solidFill>
                <a:srgbClr val="FF0000"/>
              </a:solidFill>
            </a:endParaRPr>
          </a:p>
          <a:p>
            <a:r>
              <a:rPr lang="en-CA" sz="2000" dirty="0">
                <a:solidFill>
                  <a:srgbClr val="FF0000"/>
                </a:solidFill>
              </a:rPr>
              <a:t>David Burns</a:t>
            </a:r>
          </a:p>
          <a:p>
            <a:endParaRPr lang="en-CA" sz="2000" dirty="0">
              <a:solidFill>
                <a:srgbClr val="FF0000"/>
              </a:solidFill>
            </a:endParaRPr>
          </a:p>
          <a:p>
            <a:r>
              <a:rPr lang="en-CA" sz="2000" b="1" dirty="0">
                <a:solidFill>
                  <a:schemeClr val="accent2">
                    <a:lumMod val="75000"/>
                  </a:schemeClr>
                </a:solidFill>
              </a:rPr>
              <a:t>Leicester</a:t>
            </a:r>
          </a:p>
          <a:p>
            <a:r>
              <a:rPr lang="en-CA" sz="2000" dirty="0">
                <a:solidFill>
                  <a:schemeClr val="accent2">
                    <a:lumMod val="75000"/>
                  </a:schemeClr>
                </a:solidFill>
              </a:rPr>
              <a:t>Alessandro Battaglia</a:t>
            </a:r>
          </a:p>
          <a:p>
            <a:endParaRPr lang="en-US" sz="2000" dirty="0">
              <a:solidFill>
                <a:srgbClr val="FF0000"/>
              </a:solidFill>
            </a:endParaRPr>
          </a:p>
          <a:p>
            <a:endParaRPr lang="en-US" sz="2000" dirty="0">
              <a:solidFill>
                <a:srgbClr val="FF0000"/>
              </a:solidFill>
            </a:endParaRPr>
          </a:p>
          <a:p>
            <a:endParaRPr lang="en-US" dirty="0">
              <a:solidFill>
                <a:srgbClr val="FF0000"/>
              </a:solidFill>
            </a:endParaRPr>
          </a:p>
        </p:txBody>
      </p:sp>
      <p:sp>
        <p:nvSpPr>
          <p:cNvPr id="13" name="TextBox 12">
            <a:extLst>
              <a:ext uri="{FF2B5EF4-FFF2-40B4-BE49-F238E27FC236}">
                <a16:creationId xmlns:a16="http://schemas.microsoft.com/office/drawing/2014/main" id="{D33CD0A1-F516-8C42-8C6F-FCEEE83FC6F7}"/>
              </a:ext>
            </a:extLst>
          </p:cNvPr>
          <p:cNvSpPr txBox="1"/>
          <p:nvPr/>
        </p:nvSpPr>
        <p:spPr>
          <a:xfrm>
            <a:off x="5917685" y="2210248"/>
            <a:ext cx="2124043" cy="2523768"/>
          </a:xfrm>
          <a:prstGeom prst="rect">
            <a:avLst/>
          </a:prstGeom>
          <a:noFill/>
        </p:spPr>
        <p:txBody>
          <a:bodyPr wrap="none" rtlCol="0">
            <a:spAutoFit/>
          </a:bodyPr>
          <a:lstStyle/>
          <a:p>
            <a:r>
              <a:rPr lang="en-US" sz="2000" b="1" dirty="0"/>
              <a:t>ESA</a:t>
            </a:r>
          </a:p>
          <a:p>
            <a:r>
              <a:rPr lang="en-US" sz="2000" dirty="0"/>
              <a:t>Michael </a:t>
            </a:r>
            <a:r>
              <a:rPr lang="en-US" sz="2000" dirty="0" err="1"/>
              <a:t>Eisinger</a:t>
            </a:r>
            <a:endParaRPr lang="en-US" sz="2000" dirty="0"/>
          </a:p>
          <a:p>
            <a:r>
              <a:rPr lang="en-US" sz="2000" dirty="0"/>
              <a:t>Tobias </a:t>
            </a:r>
            <a:r>
              <a:rPr lang="en-US" sz="2000" dirty="0" err="1"/>
              <a:t>Wehr</a:t>
            </a:r>
            <a:endParaRPr lang="en-US" sz="2000" dirty="0"/>
          </a:p>
          <a:p>
            <a:r>
              <a:rPr lang="en-CA" sz="2000" dirty="0" err="1"/>
              <a:t>Hakan</a:t>
            </a:r>
            <a:r>
              <a:rPr lang="en-CA" sz="2000" dirty="0"/>
              <a:t> </a:t>
            </a:r>
            <a:r>
              <a:rPr lang="en-CA" sz="2000" dirty="0" err="1"/>
              <a:t>Urhan</a:t>
            </a:r>
            <a:endParaRPr lang="en-US" sz="2000" dirty="0"/>
          </a:p>
          <a:p>
            <a:r>
              <a:rPr lang="en-US" sz="2000" dirty="0"/>
              <a:t>Sebastian Maksym</a:t>
            </a:r>
          </a:p>
          <a:p>
            <a:r>
              <a:rPr lang="en-US" sz="2000" dirty="0"/>
              <a:t>Jakob  </a:t>
            </a:r>
            <a:r>
              <a:rPr lang="en-US" sz="2000" dirty="0" err="1"/>
              <a:t>Livschitz</a:t>
            </a:r>
            <a:endParaRPr lang="en-US" sz="2000" dirty="0"/>
          </a:p>
          <a:p>
            <a:endParaRPr lang="en-US" sz="2000" dirty="0"/>
          </a:p>
          <a:p>
            <a:endParaRPr lang="en-US" dirty="0"/>
          </a:p>
        </p:txBody>
      </p:sp>
      <p:sp>
        <p:nvSpPr>
          <p:cNvPr id="14" name="TextBox 13">
            <a:extLst>
              <a:ext uri="{FF2B5EF4-FFF2-40B4-BE49-F238E27FC236}">
                <a16:creationId xmlns:a16="http://schemas.microsoft.com/office/drawing/2014/main" id="{F80570D6-520F-7044-B61E-8F10146933D8}"/>
              </a:ext>
            </a:extLst>
          </p:cNvPr>
          <p:cNvSpPr txBox="1"/>
          <p:nvPr/>
        </p:nvSpPr>
        <p:spPr>
          <a:xfrm>
            <a:off x="5917685" y="4352946"/>
            <a:ext cx="1821781" cy="1908215"/>
          </a:xfrm>
          <a:prstGeom prst="rect">
            <a:avLst/>
          </a:prstGeom>
          <a:noFill/>
        </p:spPr>
        <p:txBody>
          <a:bodyPr wrap="none" rtlCol="0">
            <a:spAutoFit/>
          </a:bodyPr>
          <a:lstStyle/>
          <a:p>
            <a:r>
              <a:rPr lang="en-US" sz="2000" b="1" dirty="0">
                <a:solidFill>
                  <a:srgbClr val="7030A0"/>
                </a:solidFill>
              </a:rPr>
              <a:t>GMV</a:t>
            </a:r>
          </a:p>
          <a:p>
            <a:r>
              <a:rPr lang="en-CA" sz="2000" dirty="0">
                <a:solidFill>
                  <a:srgbClr val="7030A0"/>
                </a:solidFill>
              </a:rPr>
              <a:t>Manuel Ruiz</a:t>
            </a:r>
          </a:p>
          <a:p>
            <a:r>
              <a:rPr lang="en-CA" sz="2000" dirty="0">
                <a:solidFill>
                  <a:srgbClr val="7030A0"/>
                </a:solidFill>
              </a:rPr>
              <a:t>Rachel Jenkins</a:t>
            </a:r>
          </a:p>
          <a:p>
            <a:r>
              <a:rPr lang="en-CA" sz="2000" dirty="0">
                <a:solidFill>
                  <a:srgbClr val="7030A0"/>
                </a:solidFill>
              </a:rPr>
              <a:t>Raul Valenzuela</a:t>
            </a:r>
          </a:p>
          <a:p>
            <a:r>
              <a:rPr lang="en-US" sz="2000" dirty="0">
                <a:solidFill>
                  <a:srgbClr val="7030A0"/>
                </a:solidFill>
              </a:rPr>
              <a:t>Charles Bos</a:t>
            </a:r>
          </a:p>
          <a:p>
            <a:endParaRPr lang="en-CA" dirty="0">
              <a:solidFill>
                <a:srgbClr val="7030A0"/>
              </a:solidFill>
            </a:endParaRPr>
          </a:p>
        </p:txBody>
      </p:sp>
      <p:pic>
        <p:nvPicPr>
          <p:cNvPr id="1026" name="Picture 2" descr="Teamwork people circle in puzzle pieces logo Vector Image">
            <a:extLst>
              <a:ext uri="{FF2B5EF4-FFF2-40B4-BE49-F238E27FC236}">
                <a16:creationId xmlns:a16="http://schemas.microsoft.com/office/drawing/2014/main" id="{8E371F2C-9227-034A-8F94-C71F5601DF6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724" t="15264" r="15555" b="25854"/>
          <a:stretch/>
        </p:blipFill>
        <p:spPr bwMode="auto">
          <a:xfrm>
            <a:off x="8610600" y="2210248"/>
            <a:ext cx="3028840" cy="3033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663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3E9D0E30-8978-4A4F-8741-C7ED7010D0A7}" type="slidenum">
              <a:rPr lang="en-US" smtClean="0"/>
              <a:t>32</a:t>
            </a:fld>
            <a:endParaRPr lang="en-US"/>
          </a:p>
        </p:txBody>
      </p:sp>
      <p:pic>
        <p:nvPicPr>
          <p:cNvPr id="6" name="Picture 5">
            <a:extLst>
              <a:ext uri="{FF2B5EF4-FFF2-40B4-BE49-F238E27FC236}">
                <a16:creationId xmlns:a16="http://schemas.microsoft.com/office/drawing/2014/main" id="{E9CD335E-9FA8-CE4A-9F7F-89A02C2178D8}"/>
              </a:ext>
            </a:extLst>
          </p:cNvPr>
          <p:cNvPicPr/>
          <p:nvPr/>
        </p:nvPicPr>
        <p:blipFill rotWithShape="1">
          <a:blip r:embed="rId2"/>
          <a:srcRect t="21247" b="8373"/>
          <a:stretch/>
        </p:blipFill>
        <p:spPr>
          <a:xfrm>
            <a:off x="73593" y="6307593"/>
            <a:ext cx="4690912" cy="550407"/>
          </a:xfrm>
          <a:prstGeom prst="rect">
            <a:avLst/>
          </a:prstGeom>
        </p:spPr>
      </p:pic>
      <p:sp>
        <p:nvSpPr>
          <p:cNvPr id="7" name="TextBox 6">
            <a:extLst>
              <a:ext uri="{FF2B5EF4-FFF2-40B4-BE49-F238E27FC236}">
                <a16:creationId xmlns:a16="http://schemas.microsoft.com/office/drawing/2014/main" id="{5B166C5C-1FBB-404A-BDC1-5C13CC2057C6}"/>
              </a:ext>
            </a:extLst>
          </p:cNvPr>
          <p:cNvSpPr txBox="1"/>
          <p:nvPr/>
        </p:nvSpPr>
        <p:spPr>
          <a:xfrm>
            <a:off x="4178505" y="246033"/>
            <a:ext cx="4146456" cy="615553"/>
          </a:xfrm>
          <a:prstGeom prst="rect">
            <a:avLst/>
          </a:prstGeom>
          <a:noFill/>
        </p:spPr>
        <p:txBody>
          <a:bodyPr wrap="none" rtlCol="0">
            <a:spAutoFit/>
          </a:bodyPr>
          <a:lstStyle/>
          <a:p>
            <a:pPr algn="ctr"/>
            <a:r>
              <a:rPr lang="en-US" sz="3400" b="1" dirty="0"/>
              <a:t>ACKNOWLEDGEMENT</a:t>
            </a:r>
          </a:p>
        </p:txBody>
      </p:sp>
      <p:sp>
        <p:nvSpPr>
          <p:cNvPr id="17" name="TextBox 16">
            <a:extLst>
              <a:ext uri="{FF2B5EF4-FFF2-40B4-BE49-F238E27FC236}">
                <a16:creationId xmlns:a16="http://schemas.microsoft.com/office/drawing/2014/main" id="{62230083-A1AD-6748-9505-989566B6DC9B}"/>
              </a:ext>
            </a:extLst>
          </p:cNvPr>
          <p:cNvSpPr txBox="1"/>
          <p:nvPr/>
        </p:nvSpPr>
        <p:spPr>
          <a:xfrm>
            <a:off x="1197428" y="1521453"/>
            <a:ext cx="9666513" cy="2062103"/>
          </a:xfrm>
          <a:prstGeom prst="rect">
            <a:avLst/>
          </a:prstGeom>
          <a:noFill/>
        </p:spPr>
        <p:txBody>
          <a:bodyPr wrap="square" rtlCol="0">
            <a:spAutoFit/>
          </a:bodyPr>
          <a:lstStyle/>
          <a:p>
            <a:r>
              <a:rPr lang="en-US" sz="3200" b="1" i="1" dirty="0"/>
              <a:t>And we would like to thank all of you who contributed with your  expertise, time and effort to the development of the C-PRO (C-FMR, C-CD, C-TC),  C-CLD, C-APC,  AC-TC and ACM-CAP processors and data products!</a:t>
            </a:r>
          </a:p>
        </p:txBody>
      </p:sp>
      <p:sp>
        <p:nvSpPr>
          <p:cNvPr id="3" name="TextBox 2">
            <a:extLst>
              <a:ext uri="{FF2B5EF4-FFF2-40B4-BE49-F238E27FC236}">
                <a16:creationId xmlns:a16="http://schemas.microsoft.com/office/drawing/2014/main" id="{91D93C1F-757A-BE42-908B-A1C8BA34A71B}"/>
              </a:ext>
            </a:extLst>
          </p:cNvPr>
          <p:cNvSpPr txBox="1"/>
          <p:nvPr/>
        </p:nvSpPr>
        <p:spPr>
          <a:xfrm>
            <a:off x="2808513" y="3918861"/>
            <a:ext cx="6055697" cy="1446550"/>
          </a:xfrm>
          <a:prstGeom prst="rect">
            <a:avLst/>
          </a:prstGeom>
          <a:noFill/>
        </p:spPr>
        <p:txBody>
          <a:bodyPr wrap="none" rtlCol="0">
            <a:spAutoFit/>
          </a:bodyPr>
          <a:lstStyle/>
          <a:p>
            <a:r>
              <a:rPr lang="en-US" sz="8800" b="1" i="1" dirty="0">
                <a:solidFill>
                  <a:srgbClr val="002060"/>
                </a:solidFill>
              </a:rPr>
              <a:t>THANK YOU </a:t>
            </a:r>
          </a:p>
        </p:txBody>
      </p:sp>
    </p:spTree>
    <p:extLst>
      <p:ext uri="{BB962C8B-B14F-4D97-AF65-F5344CB8AC3E}">
        <p14:creationId xmlns:p14="http://schemas.microsoft.com/office/powerpoint/2010/main" val="4142106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019720-4A2D-8C40-B951-CBBEB204A9B7}"/>
              </a:ext>
            </a:extLst>
          </p:cNvPr>
          <p:cNvSpPr txBox="1"/>
          <p:nvPr/>
        </p:nvSpPr>
        <p:spPr>
          <a:xfrm>
            <a:off x="4133549" y="162903"/>
            <a:ext cx="3246723" cy="615553"/>
          </a:xfrm>
          <a:prstGeom prst="rect">
            <a:avLst/>
          </a:prstGeom>
          <a:noFill/>
        </p:spPr>
        <p:txBody>
          <a:bodyPr wrap="none" rtlCol="0">
            <a:spAutoFit/>
          </a:bodyPr>
          <a:lstStyle/>
          <a:p>
            <a:pPr algn="ctr"/>
            <a:r>
              <a:rPr lang="en-US" sz="3400" b="1" dirty="0"/>
              <a:t>DORSY TIMELINE</a:t>
            </a:r>
          </a:p>
        </p:txBody>
      </p:sp>
      <p:sp>
        <p:nvSpPr>
          <p:cNvPr id="4" name="Content Placeholder 2">
            <a:extLst>
              <a:ext uri="{FF2B5EF4-FFF2-40B4-BE49-F238E27FC236}">
                <a16:creationId xmlns:a16="http://schemas.microsoft.com/office/drawing/2014/main" id="{FDECA297-725D-4C43-A6C8-5EAF9653D400}"/>
              </a:ext>
            </a:extLst>
          </p:cNvPr>
          <p:cNvSpPr txBox="1">
            <a:spLocks/>
          </p:cNvSpPr>
          <p:nvPr/>
        </p:nvSpPr>
        <p:spPr>
          <a:xfrm>
            <a:off x="838200" y="1153886"/>
            <a:ext cx="10515600" cy="46155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DORSY activity started at the end of </a:t>
            </a:r>
            <a:r>
              <a:rPr lang="en-US" b="1" dirty="0"/>
              <a:t>July 2015 </a:t>
            </a:r>
            <a:r>
              <a:rPr lang="en-US" dirty="0"/>
              <a:t>and had its version 4 Acceptance Review in </a:t>
            </a:r>
            <a:r>
              <a:rPr lang="en-US" b="1" dirty="0"/>
              <a:t>September 2018</a:t>
            </a:r>
            <a:r>
              <a:rPr lang="en-US" dirty="0"/>
              <a:t>.</a:t>
            </a:r>
          </a:p>
          <a:p>
            <a:endParaRPr lang="en-US" dirty="0"/>
          </a:p>
          <a:p>
            <a:r>
              <a:rPr lang="en-US" dirty="0"/>
              <a:t>The project was extended for an additional 16+2 months, with a start date of </a:t>
            </a:r>
            <a:r>
              <a:rPr lang="en-US" b="1" dirty="0"/>
              <a:t>1 Aug 2019 </a:t>
            </a:r>
          </a:p>
          <a:p>
            <a:pPr marL="0" indent="0">
              <a:buNone/>
            </a:pPr>
            <a:r>
              <a:rPr lang="en-US" dirty="0"/>
              <a:t> </a:t>
            </a:r>
          </a:p>
          <a:p>
            <a:r>
              <a:rPr lang="en-US" dirty="0"/>
              <a:t>The Final Review  meeting was on </a:t>
            </a:r>
            <a:r>
              <a:rPr lang="en-US" b="1" dirty="0"/>
              <a:t>Feb 16, 2021 </a:t>
            </a:r>
          </a:p>
          <a:p>
            <a:endParaRPr lang="en-US" b="1" dirty="0"/>
          </a:p>
          <a:p>
            <a:r>
              <a:rPr lang="en-US" dirty="0"/>
              <a:t>Current project status:  </a:t>
            </a:r>
            <a:r>
              <a:rPr lang="en-US" b="1" dirty="0"/>
              <a:t>confirmation of acceptance of the v6 of processors</a:t>
            </a:r>
            <a:endParaRPr lang="en-CA" b="1" dirty="0"/>
          </a:p>
          <a:p>
            <a:endParaRPr lang="en-US" dirty="0"/>
          </a:p>
        </p:txBody>
      </p:sp>
      <p:cxnSp>
        <p:nvCxnSpPr>
          <p:cNvPr id="7" name="Straight Connector 6">
            <a:extLst>
              <a:ext uri="{FF2B5EF4-FFF2-40B4-BE49-F238E27FC236}">
                <a16:creationId xmlns:a16="http://schemas.microsoft.com/office/drawing/2014/main" id="{AE7EE9A7-81BA-3D45-82A0-5A321212F114}"/>
              </a:ext>
            </a:extLst>
          </p:cNvPr>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Slide Number Placeholder 10">
            <a:extLst>
              <a:ext uri="{FF2B5EF4-FFF2-40B4-BE49-F238E27FC236}">
                <a16:creationId xmlns:a16="http://schemas.microsoft.com/office/drawing/2014/main" id="{AB6B3B9D-2237-AD47-9C87-B760241180B1}"/>
              </a:ext>
            </a:extLst>
          </p:cNvPr>
          <p:cNvSpPr>
            <a:spLocks noGrp="1"/>
          </p:cNvSpPr>
          <p:nvPr>
            <p:ph type="sldNum" sz="quarter" idx="12"/>
          </p:nvPr>
        </p:nvSpPr>
        <p:spPr/>
        <p:txBody>
          <a:bodyPr/>
          <a:lstStyle/>
          <a:p>
            <a:fld id="{75B84E8A-9C9B-CB49-BD46-27667AEFD8BB}" type="slidenum">
              <a:rPr lang="en-US" smtClean="0"/>
              <a:t>4</a:t>
            </a:fld>
            <a:endParaRPr lang="en-US" dirty="0"/>
          </a:p>
        </p:txBody>
      </p:sp>
      <p:pic>
        <p:nvPicPr>
          <p:cNvPr id="9" name="Picture 8">
            <a:extLst>
              <a:ext uri="{FF2B5EF4-FFF2-40B4-BE49-F238E27FC236}">
                <a16:creationId xmlns:a16="http://schemas.microsoft.com/office/drawing/2014/main" id="{FEAF3593-C125-6C4A-9D24-956539DCB49E}"/>
              </a:ext>
            </a:extLst>
          </p:cNvPr>
          <p:cNvPicPr/>
          <p:nvPr/>
        </p:nvPicPr>
        <p:blipFill rotWithShape="1">
          <a:blip r:embed="rId3"/>
          <a:srcRect t="21247" b="8373"/>
          <a:stretch/>
        </p:blipFill>
        <p:spPr>
          <a:xfrm>
            <a:off x="73593" y="6307593"/>
            <a:ext cx="4690912" cy="550407"/>
          </a:xfrm>
          <a:prstGeom prst="rect">
            <a:avLst/>
          </a:prstGeom>
        </p:spPr>
      </p:pic>
    </p:spTree>
    <p:extLst>
      <p:ext uri="{BB962C8B-B14F-4D97-AF65-F5344CB8AC3E}">
        <p14:creationId xmlns:p14="http://schemas.microsoft.com/office/powerpoint/2010/main" val="1827178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C96847-9309-3745-A2CA-420CDB23E6A3}"/>
              </a:ext>
            </a:extLst>
          </p:cNvPr>
          <p:cNvSpPr>
            <a:spLocks noGrp="1"/>
          </p:cNvSpPr>
          <p:nvPr>
            <p:ph type="sldNum" sz="quarter" idx="12"/>
          </p:nvPr>
        </p:nvSpPr>
        <p:spPr/>
        <p:txBody>
          <a:bodyPr/>
          <a:lstStyle/>
          <a:p>
            <a:fld id="{75B84E8A-9C9B-CB49-BD46-27667AEFD8BB}" type="slidenum">
              <a:rPr lang="en-US" smtClean="0"/>
              <a:t>5</a:t>
            </a:fld>
            <a:endParaRPr lang="en-US"/>
          </a:p>
        </p:txBody>
      </p:sp>
      <p:sp>
        <p:nvSpPr>
          <p:cNvPr id="3" name="TextBox 2">
            <a:extLst>
              <a:ext uri="{FF2B5EF4-FFF2-40B4-BE49-F238E27FC236}">
                <a16:creationId xmlns:a16="http://schemas.microsoft.com/office/drawing/2014/main" id="{126B283E-3930-8544-9FA2-687A51BDCBC9}"/>
              </a:ext>
            </a:extLst>
          </p:cNvPr>
          <p:cNvSpPr txBox="1"/>
          <p:nvPr/>
        </p:nvSpPr>
        <p:spPr>
          <a:xfrm>
            <a:off x="2567421" y="162903"/>
            <a:ext cx="6378990" cy="615553"/>
          </a:xfrm>
          <a:prstGeom prst="rect">
            <a:avLst/>
          </a:prstGeom>
          <a:noFill/>
        </p:spPr>
        <p:txBody>
          <a:bodyPr wrap="none" rtlCol="0">
            <a:spAutoFit/>
          </a:bodyPr>
          <a:lstStyle/>
          <a:p>
            <a:pPr algn="ctr"/>
            <a:r>
              <a:rPr lang="en-US" sz="3400" b="1" dirty="0"/>
              <a:t>OUR COMMITMENTS IN DORSY   </a:t>
            </a:r>
          </a:p>
        </p:txBody>
      </p:sp>
      <p:cxnSp>
        <p:nvCxnSpPr>
          <p:cNvPr id="4" name="Straight Connector 3">
            <a:extLst>
              <a:ext uri="{FF2B5EF4-FFF2-40B4-BE49-F238E27FC236}">
                <a16:creationId xmlns:a16="http://schemas.microsoft.com/office/drawing/2014/main" id="{56068D48-3CFE-5449-9135-1FC32D1DC3A4}"/>
              </a:ext>
            </a:extLst>
          </p:cNvPr>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CEF5888D-834E-AE47-B262-0E2FD9CCADA7}"/>
              </a:ext>
            </a:extLst>
          </p:cNvPr>
          <p:cNvPicPr/>
          <p:nvPr/>
        </p:nvPicPr>
        <p:blipFill rotWithShape="1">
          <a:blip r:embed="rId2"/>
          <a:srcRect t="21247" b="8373"/>
          <a:stretch/>
        </p:blipFill>
        <p:spPr>
          <a:xfrm>
            <a:off x="73593" y="6307593"/>
            <a:ext cx="4690912" cy="550407"/>
          </a:xfrm>
          <a:prstGeom prst="rect">
            <a:avLst/>
          </a:prstGeom>
        </p:spPr>
      </p:pic>
      <p:sp>
        <p:nvSpPr>
          <p:cNvPr id="6" name="TextBox 5">
            <a:extLst>
              <a:ext uri="{FF2B5EF4-FFF2-40B4-BE49-F238E27FC236}">
                <a16:creationId xmlns:a16="http://schemas.microsoft.com/office/drawing/2014/main" id="{D8C3B4D9-375C-994D-AB53-52CC98C75DAE}"/>
              </a:ext>
            </a:extLst>
          </p:cNvPr>
          <p:cNvSpPr txBox="1"/>
          <p:nvPr/>
        </p:nvSpPr>
        <p:spPr>
          <a:xfrm>
            <a:off x="-217715" y="1632867"/>
            <a:ext cx="12191999" cy="3970318"/>
          </a:xfrm>
          <a:prstGeom prst="rect">
            <a:avLst/>
          </a:prstGeom>
          <a:noFill/>
        </p:spPr>
        <p:txBody>
          <a:bodyPr wrap="square" rtlCol="0">
            <a:spAutoFit/>
          </a:bodyPr>
          <a:lstStyle/>
          <a:p>
            <a:pPr marL="1371600" lvl="2" indent="-457200">
              <a:buFont typeface="Wingdings" pitchFamily="2" charset="2"/>
              <a:buChar char="Ø"/>
            </a:pPr>
            <a:r>
              <a:rPr lang="en-US" sz="2800" b="1" dirty="0">
                <a:latin typeface="Times New Roman" panose="02020603050405020304" pitchFamily="18" charset="0"/>
                <a:ea typeface="Times New Roman" panose="02020603050405020304" pitchFamily="18" charset="0"/>
              </a:rPr>
              <a:t>CPR instrument module update and </a:t>
            </a:r>
            <a:r>
              <a:rPr lang="en-US" sz="2800" b="1" dirty="0"/>
              <a:t>delivery of CPR Level 1b scenes </a:t>
            </a:r>
            <a:r>
              <a:rPr lang="en-US" sz="2800" dirty="0"/>
              <a:t>for the latest version of the three scientific reference scenes from Environment Climate Change Canada. </a:t>
            </a:r>
          </a:p>
          <a:p>
            <a:pPr lvl="2"/>
            <a:endParaRPr lang="en-US" sz="2800" b="1" dirty="0"/>
          </a:p>
          <a:p>
            <a:pPr marL="1371600" lvl="2" indent="-457200">
              <a:buFont typeface="Wingdings" pitchFamily="2" charset="2"/>
              <a:buChar char="Ø"/>
            </a:pPr>
            <a:r>
              <a:rPr lang="en-US" sz="2800" b="1" dirty="0"/>
              <a:t>6 versions </a:t>
            </a:r>
            <a:r>
              <a:rPr lang="en-US" sz="2800" dirty="0"/>
              <a:t>of the </a:t>
            </a:r>
            <a:r>
              <a:rPr lang="en-US" sz="2800" b="1" dirty="0"/>
              <a:t>AC-TC, ACM-CAP, C-PRO and C-CLD software </a:t>
            </a:r>
          </a:p>
          <a:p>
            <a:pPr lvl="2"/>
            <a:r>
              <a:rPr lang="en-US" sz="2800" dirty="0"/>
              <a:t>                           with  full documentation package</a:t>
            </a:r>
          </a:p>
          <a:p>
            <a:pPr marL="1371600" lvl="2" indent="-457200">
              <a:buFont typeface="Wingdings" pitchFamily="2" charset="2"/>
              <a:buChar char="Ø"/>
            </a:pPr>
            <a:endParaRPr lang="en-US" sz="2800" dirty="0"/>
          </a:p>
          <a:p>
            <a:pPr marL="1371600" lvl="2" indent="-457200">
              <a:buFont typeface="Wingdings" pitchFamily="2" charset="2"/>
              <a:buChar char="Ø"/>
            </a:pPr>
            <a:r>
              <a:rPr lang="en-US" sz="2800" b="1" dirty="0"/>
              <a:t>2  Versions of the C-APC software </a:t>
            </a:r>
          </a:p>
          <a:p>
            <a:pPr lvl="2"/>
            <a:r>
              <a:rPr lang="en-US" sz="2800" dirty="0"/>
              <a:t>                           with  somewhat reduced documentation package</a:t>
            </a:r>
          </a:p>
        </p:txBody>
      </p:sp>
    </p:spTree>
    <p:extLst>
      <p:ext uri="{BB962C8B-B14F-4D97-AF65-F5344CB8AC3E}">
        <p14:creationId xmlns:p14="http://schemas.microsoft.com/office/powerpoint/2010/main" val="2908204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3B4B431-F27D-1041-AFC7-AB25C140D426}"/>
              </a:ext>
            </a:extLst>
          </p:cNvPr>
          <p:cNvSpPr>
            <a:spLocks noGrp="1"/>
          </p:cNvSpPr>
          <p:nvPr>
            <p:ph type="sldNum" sz="quarter" idx="12"/>
          </p:nvPr>
        </p:nvSpPr>
        <p:spPr/>
        <p:txBody>
          <a:bodyPr/>
          <a:lstStyle/>
          <a:p>
            <a:fld id="{75B84E8A-9C9B-CB49-BD46-27667AEFD8BB}" type="slidenum">
              <a:rPr lang="en-US" smtClean="0"/>
              <a:t>6</a:t>
            </a:fld>
            <a:endParaRPr lang="en-US"/>
          </a:p>
        </p:txBody>
      </p:sp>
      <p:pic>
        <p:nvPicPr>
          <p:cNvPr id="5" name="Picture 4">
            <a:extLst>
              <a:ext uri="{FF2B5EF4-FFF2-40B4-BE49-F238E27FC236}">
                <a16:creationId xmlns:a16="http://schemas.microsoft.com/office/drawing/2014/main" id="{D2927995-88ED-D94F-9D09-38030796814C}"/>
              </a:ext>
            </a:extLst>
          </p:cNvPr>
          <p:cNvPicPr/>
          <p:nvPr/>
        </p:nvPicPr>
        <p:blipFill rotWithShape="1">
          <a:blip r:embed="rId2"/>
          <a:srcRect t="21247" b="8373"/>
          <a:stretch/>
        </p:blipFill>
        <p:spPr>
          <a:xfrm>
            <a:off x="73593" y="6307593"/>
            <a:ext cx="4690912" cy="550407"/>
          </a:xfrm>
          <a:prstGeom prst="rect">
            <a:avLst/>
          </a:prstGeom>
        </p:spPr>
      </p:pic>
      <p:cxnSp>
        <p:nvCxnSpPr>
          <p:cNvPr id="8" name="Straight Connector 7">
            <a:extLst>
              <a:ext uri="{FF2B5EF4-FFF2-40B4-BE49-F238E27FC236}">
                <a16:creationId xmlns:a16="http://schemas.microsoft.com/office/drawing/2014/main" id="{30D0E941-D49E-A246-946D-EFCBB7BF9391}"/>
              </a:ext>
            </a:extLst>
          </p:cNvPr>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FC29C6E-C40E-3B4F-995F-FA5E2C481934}"/>
              </a:ext>
            </a:extLst>
          </p:cNvPr>
          <p:cNvSpPr txBox="1"/>
          <p:nvPr/>
        </p:nvSpPr>
        <p:spPr>
          <a:xfrm>
            <a:off x="2313200" y="246033"/>
            <a:ext cx="7157857" cy="615553"/>
          </a:xfrm>
          <a:prstGeom prst="rect">
            <a:avLst/>
          </a:prstGeom>
          <a:noFill/>
        </p:spPr>
        <p:txBody>
          <a:bodyPr wrap="none" rtlCol="0">
            <a:spAutoFit/>
          </a:bodyPr>
          <a:lstStyle/>
          <a:p>
            <a:pPr algn="ctr"/>
            <a:r>
              <a:rPr lang="en-US" sz="3400" b="1" dirty="0"/>
              <a:t>Important technical processor updates</a:t>
            </a:r>
          </a:p>
        </p:txBody>
      </p:sp>
      <p:sp>
        <p:nvSpPr>
          <p:cNvPr id="3" name="TextBox 2">
            <a:extLst>
              <a:ext uri="{FF2B5EF4-FFF2-40B4-BE49-F238E27FC236}">
                <a16:creationId xmlns:a16="http://schemas.microsoft.com/office/drawing/2014/main" id="{DF6F9AC8-47E9-FB40-B8C9-F2CC670C8A5C}"/>
              </a:ext>
            </a:extLst>
          </p:cNvPr>
          <p:cNvSpPr txBox="1"/>
          <p:nvPr/>
        </p:nvSpPr>
        <p:spPr>
          <a:xfrm>
            <a:off x="478976" y="1545776"/>
            <a:ext cx="11241988" cy="5109091"/>
          </a:xfrm>
          <a:prstGeom prst="rect">
            <a:avLst/>
          </a:prstGeom>
          <a:noFill/>
        </p:spPr>
        <p:txBody>
          <a:bodyPr wrap="none" rtlCol="0">
            <a:spAutoFit/>
          </a:bodyPr>
          <a:lstStyle/>
          <a:p>
            <a:r>
              <a:rPr lang="en-CA" sz="2800" b="1" dirty="0"/>
              <a:t>COMPLIENCE WITH ESA’s REQUIREMENTS</a:t>
            </a:r>
          </a:p>
          <a:p>
            <a:endParaRPr lang="en-CA" sz="2800" b="1" dirty="0"/>
          </a:p>
          <a:p>
            <a:pPr marL="914400" lvl="1" indent="-457200">
              <a:buFont typeface="Wingdings" pitchFamily="2" charset="2"/>
              <a:buChar char="v"/>
            </a:pPr>
            <a:r>
              <a:rPr lang="en-CA" sz="2800" b="1" dirty="0"/>
              <a:t>input interfaces </a:t>
            </a:r>
            <a:r>
              <a:rPr lang="en-CA" sz="2800" dirty="0"/>
              <a:t>to Level 1 and Level 2 data products </a:t>
            </a:r>
          </a:p>
          <a:p>
            <a:pPr marL="914400" lvl="1" indent="-457200">
              <a:buFont typeface="Wingdings" pitchFamily="2" charset="2"/>
              <a:buChar char="v"/>
            </a:pPr>
            <a:r>
              <a:rPr lang="en-CA" sz="2800" dirty="0"/>
              <a:t>compliance with the </a:t>
            </a:r>
            <a:r>
              <a:rPr lang="en-CA" sz="2800" b="1" dirty="0"/>
              <a:t>PDGS interfaces</a:t>
            </a:r>
          </a:p>
          <a:p>
            <a:pPr marL="914400" lvl="1" indent="-457200">
              <a:buFont typeface="Wingdings" pitchFamily="2" charset="2"/>
              <a:buChar char="v"/>
            </a:pPr>
            <a:r>
              <a:rPr lang="en-CA" sz="2800" dirty="0"/>
              <a:t>Handling of </a:t>
            </a:r>
            <a:r>
              <a:rPr lang="en-CA" sz="2800" b="1" dirty="0"/>
              <a:t>frame margins </a:t>
            </a:r>
          </a:p>
          <a:p>
            <a:pPr marL="285750" indent="-285750">
              <a:buFontTx/>
              <a:buChar char="-"/>
            </a:pPr>
            <a:endParaRPr lang="en-CA" sz="2800" b="1" dirty="0"/>
          </a:p>
          <a:p>
            <a:r>
              <a:rPr lang="en-CA" sz="2800" b="1" dirty="0"/>
              <a:t>ONGOING WORK</a:t>
            </a:r>
          </a:p>
          <a:p>
            <a:endParaRPr lang="en-CA" sz="2800" b="1" dirty="0"/>
          </a:p>
          <a:p>
            <a:pPr marL="914400" lvl="1" indent="-457200">
              <a:buFont typeface="Wingdings" pitchFamily="2" charset="2"/>
              <a:buChar char="v"/>
            </a:pPr>
            <a:r>
              <a:rPr lang="en-CA" sz="2800" dirty="0"/>
              <a:t>Code optimisation</a:t>
            </a:r>
          </a:p>
          <a:p>
            <a:pPr marL="914400" lvl="1" indent="-457200">
              <a:buFont typeface="Wingdings" pitchFamily="2" charset="2"/>
              <a:buChar char="v"/>
            </a:pPr>
            <a:r>
              <a:rPr lang="en-CA" sz="2800" dirty="0"/>
              <a:t>Handling of flags and data gaps, treating of missing  or corrupted data</a:t>
            </a:r>
          </a:p>
          <a:p>
            <a:pPr marL="285750" indent="-285750">
              <a:buFontTx/>
              <a:buChar char="-"/>
            </a:pPr>
            <a:endParaRPr lang="en-CA" sz="2800" b="1" dirty="0"/>
          </a:p>
          <a:p>
            <a:pPr marL="285750" indent="-285750">
              <a:buFontTx/>
              <a:buChar char="-"/>
            </a:pPr>
            <a:endParaRPr lang="en-US" dirty="0"/>
          </a:p>
        </p:txBody>
      </p:sp>
    </p:spTree>
    <p:extLst>
      <p:ext uri="{BB962C8B-B14F-4D97-AF65-F5344CB8AC3E}">
        <p14:creationId xmlns:p14="http://schemas.microsoft.com/office/powerpoint/2010/main" val="1181784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2515659" y="2590799"/>
            <a:ext cx="8965140" cy="3589867"/>
            <a:chOff x="1906060" y="2150532"/>
            <a:chExt cx="8965140" cy="3589867"/>
          </a:xfrm>
        </p:grpSpPr>
        <p:grpSp>
          <p:nvGrpSpPr>
            <p:cNvPr id="6" name="Group 5"/>
            <p:cNvGrpSpPr/>
            <p:nvPr/>
          </p:nvGrpSpPr>
          <p:grpSpPr>
            <a:xfrm>
              <a:off x="1906060" y="2517276"/>
              <a:ext cx="8566440" cy="2855141"/>
              <a:chOff x="400571" y="73007"/>
              <a:chExt cx="8566440" cy="2832304"/>
            </a:xfrm>
          </p:grpSpPr>
          <p:sp>
            <p:nvSpPr>
              <p:cNvPr id="11" name="Rectangle 10"/>
              <p:cNvSpPr/>
              <p:nvPr/>
            </p:nvSpPr>
            <p:spPr>
              <a:xfrm>
                <a:off x="3232690" y="467184"/>
                <a:ext cx="1926973" cy="1620517"/>
              </a:xfrm>
              <a:prstGeom prst="rect">
                <a:avLst/>
              </a:prstGeom>
              <a:solidFill>
                <a:schemeClr val="accent6">
                  <a:lumMod val="40000"/>
                  <a:lumOff val="60000"/>
                  <a:alpha val="21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7040038" y="2160749"/>
                <a:ext cx="1926973" cy="744562"/>
              </a:xfrm>
              <a:prstGeom prst="rect">
                <a:avLst/>
              </a:prstGeom>
              <a:solidFill>
                <a:schemeClr val="accent6">
                  <a:lumMod val="40000"/>
                  <a:lumOff val="60000"/>
                  <a:alpha val="22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7123957" y="2331814"/>
                <a:ext cx="1664203" cy="400110"/>
              </a:xfrm>
              <a:prstGeom prst="rect">
                <a:avLst/>
              </a:prstGeom>
              <a:solidFill>
                <a:schemeClr val="bg2"/>
              </a:solidFill>
              <a:ln w="19050" cmpd="sng">
                <a:solidFill>
                  <a:schemeClr val="tx1"/>
                </a:solidFill>
              </a:ln>
            </p:spPr>
            <p:txBody>
              <a:bodyPr wrap="square" rtlCol="0">
                <a:spAutoFit/>
              </a:bodyPr>
              <a:lstStyle/>
              <a:p>
                <a:pPr algn="ctr"/>
                <a:r>
                  <a:rPr lang="en-US" sz="2000" b="1" dirty="0"/>
                  <a:t>C-CLD</a:t>
                </a:r>
              </a:p>
            </p:txBody>
          </p:sp>
          <p:sp>
            <p:nvSpPr>
              <p:cNvPr id="14" name="TextBox 13"/>
              <p:cNvSpPr txBox="1"/>
              <p:nvPr/>
            </p:nvSpPr>
            <p:spPr>
              <a:xfrm>
                <a:off x="400571" y="385989"/>
                <a:ext cx="1664203" cy="400110"/>
              </a:xfrm>
              <a:prstGeom prst="rect">
                <a:avLst/>
              </a:prstGeom>
              <a:solidFill>
                <a:schemeClr val="bg2"/>
              </a:solidFill>
              <a:ln w="63500" cmpd="sng">
                <a:solidFill>
                  <a:srgbClr val="7030A0"/>
                </a:solidFill>
                <a:prstDash val="dash"/>
              </a:ln>
            </p:spPr>
            <p:txBody>
              <a:bodyPr wrap="square" rtlCol="0">
                <a:spAutoFit/>
              </a:bodyPr>
              <a:lstStyle/>
              <a:p>
                <a:pPr algn="ctr"/>
                <a:r>
                  <a:rPr lang="en-US" sz="2000" b="1" dirty="0">
                    <a:solidFill>
                      <a:schemeClr val="tx1">
                        <a:lumMod val="50000"/>
                        <a:lumOff val="50000"/>
                      </a:schemeClr>
                    </a:solidFill>
                  </a:rPr>
                  <a:t>C-NOM</a:t>
                </a:r>
              </a:p>
            </p:txBody>
          </p:sp>
          <p:sp>
            <p:nvSpPr>
              <p:cNvPr id="15" name="TextBox 14"/>
              <p:cNvSpPr txBox="1"/>
              <p:nvPr/>
            </p:nvSpPr>
            <p:spPr>
              <a:xfrm>
                <a:off x="406991" y="1034755"/>
                <a:ext cx="1664203" cy="400110"/>
              </a:xfrm>
              <a:prstGeom prst="rect">
                <a:avLst/>
              </a:prstGeom>
              <a:solidFill>
                <a:schemeClr val="bg2"/>
              </a:solidFill>
              <a:ln w="63500" cmpd="sng">
                <a:solidFill>
                  <a:srgbClr val="7030A0"/>
                </a:solidFill>
              </a:ln>
            </p:spPr>
            <p:txBody>
              <a:bodyPr wrap="square" rtlCol="0">
                <a:spAutoFit/>
              </a:bodyPr>
              <a:lstStyle/>
              <a:p>
                <a:pPr algn="ctr"/>
                <a:r>
                  <a:rPr lang="en-US" sz="2000" b="1" dirty="0">
                    <a:solidFill>
                      <a:srgbClr val="7F7F7F"/>
                    </a:solidFill>
                  </a:rPr>
                  <a:t>C-APC</a:t>
                </a:r>
              </a:p>
            </p:txBody>
          </p:sp>
          <p:sp>
            <p:nvSpPr>
              <p:cNvPr id="16" name="TextBox 15"/>
              <p:cNvSpPr txBox="1"/>
              <p:nvPr/>
            </p:nvSpPr>
            <p:spPr>
              <a:xfrm>
                <a:off x="428009" y="1712719"/>
                <a:ext cx="1664203" cy="400110"/>
              </a:xfrm>
              <a:prstGeom prst="rect">
                <a:avLst/>
              </a:prstGeom>
              <a:solidFill>
                <a:schemeClr val="bg2"/>
              </a:solidFill>
              <a:ln w="19050" cmpd="sng">
                <a:solidFill>
                  <a:schemeClr val="tx1"/>
                </a:solidFill>
              </a:ln>
            </p:spPr>
            <p:txBody>
              <a:bodyPr wrap="square" rtlCol="0">
                <a:spAutoFit/>
              </a:bodyPr>
              <a:lstStyle/>
              <a:p>
                <a:pPr algn="ctr"/>
                <a:r>
                  <a:rPr lang="en-US" sz="2000" b="1" dirty="0">
                    <a:solidFill>
                      <a:srgbClr val="7F7F7F"/>
                    </a:solidFill>
                  </a:rPr>
                  <a:t>X-MET</a:t>
                </a:r>
              </a:p>
            </p:txBody>
          </p:sp>
          <p:sp>
            <p:nvSpPr>
              <p:cNvPr id="17" name="TextBox 16"/>
              <p:cNvSpPr txBox="1"/>
              <p:nvPr/>
            </p:nvSpPr>
            <p:spPr>
              <a:xfrm>
                <a:off x="3372205" y="611384"/>
                <a:ext cx="1664203" cy="400110"/>
              </a:xfrm>
              <a:prstGeom prst="rect">
                <a:avLst/>
              </a:prstGeom>
              <a:solidFill>
                <a:schemeClr val="bg2"/>
              </a:solidFill>
              <a:ln w="19050" cmpd="sng">
                <a:solidFill>
                  <a:schemeClr val="tx1"/>
                </a:solidFill>
              </a:ln>
            </p:spPr>
            <p:txBody>
              <a:bodyPr wrap="square" rtlCol="0">
                <a:spAutoFit/>
              </a:bodyPr>
              <a:lstStyle/>
              <a:p>
                <a:pPr algn="ctr"/>
                <a:r>
                  <a:rPr lang="en-US" sz="2000" b="1" dirty="0"/>
                  <a:t>C-FMR</a:t>
                </a:r>
              </a:p>
            </p:txBody>
          </p:sp>
          <p:sp>
            <p:nvSpPr>
              <p:cNvPr id="18" name="TextBox 17"/>
              <p:cNvSpPr txBox="1"/>
              <p:nvPr/>
            </p:nvSpPr>
            <p:spPr>
              <a:xfrm>
                <a:off x="3378625" y="1070363"/>
                <a:ext cx="1664203" cy="400110"/>
              </a:xfrm>
              <a:prstGeom prst="rect">
                <a:avLst/>
              </a:prstGeom>
              <a:solidFill>
                <a:schemeClr val="bg2"/>
              </a:solidFill>
              <a:ln w="19050" cmpd="sng">
                <a:solidFill>
                  <a:schemeClr val="tx1"/>
                </a:solidFill>
              </a:ln>
            </p:spPr>
            <p:txBody>
              <a:bodyPr wrap="square" rtlCol="0">
                <a:spAutoFit/>
              </a:bodyPr>
              <a:lstStyle/>
              <a:p>
                <a:pPr algn="ctr"/>
                <a:r>
                  <a:rPr lang="en-US" sz="2000" b="1" dirty="0"/>
                  <a:t>C-CD</a:t>
                </a:r>
              </a:p>
            </p:txBody>
          </p:sp>
          <p:sp>
            <p:nvSpPr>
              <p:cNvPr id="19" name="TextBox 18"/>
              <p:cNvSpPr txBox="1"/>
              <p:nvPr/>
            </p:nvSpPr>
            <p:spPr>
              <a:xfrm>
                <a:off x="3364027" y="1537531"/>
                <a:ext cx="1664203" cy="400110"/>
              </a:xfrm>
              <a:prstGeom prst="rect">
                <a:avLst/>
              </a:prstGeom>
              <a:solidFill>
                <a:schemeClr val="bg2"/>
              </a:solidFill>
              <a:ln w="19050" cmpd="sng">
                <a:solidFill>
                  <a:schemeClr val="tx1"/>
                </a:solidFill>
              </a:ln>
            </p:spPr>
            <p:txBody>
              <a:bodyPr wrap="square" rtlCol="0">
                <a:spAutoFit/>
              </a:bodyPr>
              <a:lstStyle/>
              <a:p>
                <a:pPr algn="ctr"/>
                <a:r>
                  <a:rPr lang="en-US" sz="2000" b="1" dirty="0"/>
                  <a:t>C-TC</a:t>
                </a:r>
              </a:p>
            </p:txBody>
          </p:sp>
          <p:sp>
            <p:nvSpPr>
              <p:cNvPr id="20" name="TextBox 19"/>
              <p:cNvSpPr txBox="1"/>
              <p:nvPr/>
            </p:nvSpPr>
            <p:spPr>
              <a:xfrm>
                <a:off x="4073515" y="73007"/>
                <a:ext cx="985013" cy="461665"/>
              </a:xfrm>
              <a:prstGeom prst="rect">
                <a:avLst/>
              </a:prstGeom>
              <a:solidFill>
                <a:srgbClr val="CCC1DA"/>
              </a:solidFill>
              <a:ln w="12700" cmpd="sng">
                <a:solidFill>
                  <a:srgbClr val="000000"/>
                </a:solidFill>
              </a:ln>
            </p:spPr>
            <p:txBody>
              <a:bodyPr wrap="none" rtlCol="0">
                <a:spAutoFit/>
              </a:bodyPr>
              <a:lstStyle/>
              <a:p>
                <a:r>
                  <a:rPr lang="en-US" sz="2400" b="1" dirty="0"/>
                  <a:t>C-PRO</a:t>
                </a:r>
              </a:p>
            </p:txBody>
          </p:sp>
          <p:cxnSp>
            <p:nvCxnSpPr>
              <p:cNvPr id="21" name="Straight Connector 20"/>
              <p:cNvCxnSpPr/>
              <p:nvPr/>
            </p:nvCxnSpPr>
            <p:spPr>
              <a:xfrm>
                <a:off x="5042879" y="832165"/>
                <a:ext cx="1234383"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stCxn id="17" idx="3"/>
              </p:cNvCxnSpPr>
              <p:nvPr/>
            </p:nvCxnSpPr>
            <p:spPr>
              <a:xfrm flipV="1">
                <a:off x="5042828" y="1261946"/>
                <a:ext cx="983029" cy="8472"/>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041121" y="1764722"/>
                <a:ext cx="696005"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2056709" y="590392"/>
                <a:ext cx="454197"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2061368" y="1253758"/>
                <a:ext cx="1062665" cy="0"/>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2111585" y="1893844"/>
                <a:ext cx="399321"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6020918" y="1247347"/>
                <a:ext cx="4939" cy="1255324"/>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737126" y="1750123"/>
                <a:ext cx="12850" cy="811156"/>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6025857" y="2502671"/>
                <a:ext cx="908326" cy="0"/>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749976" y="2561279"/>
                <a:ext cx="1205225" cy="20797"/>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2510906" y="1470473"/>
                <a:ext cx="0" cy="423371"/>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2510906" y="1470473"/>
                <a:ext cx="613127" cy="0"/>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2510906" y="590392"/>
                <a:ext cx="0" cy="421102"/>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2510906" y="1011967"/>
                <a:ext cx="613127" cy="0"/>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2510906" y="1893844"/>
                <a:ext cx="0" cy="74662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2510906" y="2640472"/>
                <a:ext cx="4423277" cy="0"/>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6262664" y="832165"/>
                <a:ext cx="14598" cy="158724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6262664" y="2419408"/>
                <a:ext cx="671519" cy="0"/>
              </a:xfrm>
              <a:prstGeom prst="line">
                <a:avLst/>
              </a:prstGeom>
              <a:ln>
                <a:solidFill>
                  <a:srgbClr val="000000"/>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7933219" y="1772901"/>
                <a:ext cx="928860" cy="461665"/>
              </a:xfrm>
              <a:prstGeom prst="rect">
                <a:avLst/>
              </a:prstGeom>
              <a:solidFill>
                <a:srgbClr val="CCC1DA"/>
              </a:solidFill>
              <a:ln w="12700" cmpd="sng">
                <a:solidFill>
                  <a:srgbClr val="000000"/>
                </a:solidFill>
              </a:ln>
            </p:spPr>
            <p:txBody>
              <a:bodyPr wrap="none" rtlCol="0">
                <a:spAutoFit/>
              </a:bodyPr>
              <a:lstStyle/>
              <a:p>
                <a:r>
                  <a:rPr lang="en-US" sz="2400" b="1" dirty="0"/>
                  <a:t>C-CLD</a:t>
                </a:r>
              </a:p>
            </p:txBody>
          </p:sp>
        </p:grpSp>
        <p:sp>
          <p:nvSpPr>
            <p:cNvPr id="10" name="Rectangle 9"/>
            <p:cNvSpPr/>
            <p:nvPr/>
          </p:nvSpPr>
          <p:spPr>
            <a:xfrm>
              <a:off x="4415716" y="2150532"/>
              <a:ext cx="6455484" cy="3589867"/>
            </a:xfrm>
            <a:prstGeom prst="rect">
              <a:avLst/>
            </a:prstGeom>
            <a:noFill/>
            <a:ln w="28575" cmpd="sng">
              <a:solidFill>
                <a:srgbClr val="40315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lumMod val="95000"/>
                    <a:lumOff val="5000"/>
                  </a:schemeClr>
                </a:solidFill>
              </a:endParaRPr>
            </a:p>
          </p:txBody>
        </p:sp>
      </p:grpSp>
      <p:sp>
        <p:nvSpPr>
          <p:cNvPr id="43" name="TextBox 42"/>
          <p:cNvSpPr txBox="1"/>
          <p:nvPr/>
        </p:nvSpPr>
        <p:spPr>
          <a:xfrm>
            <a:off x="195941" y="1127759"/>
            <a:ext cx="5643340" cy="1938992"/>
          </a:xfrm>
          <a:prstGeom prst="rect">
            <a:avLst/>
          </a:prstGeom>
          <a:noFill/>
        </p:spPr>
        <p:txBody>
          <a:bodyPr wrap="none" rtlCol="0">
            <a:spAutoFit/>
          </a:bodyPr>
          <a:lstStyle/>
          <a:p>
            <a:r>
              <a:rPr lang="en-US" sz="2000" b="1" dirty="0"/>
              <a:t>C-FMR  </a:t>
            </a:r>
            <a:r>
              <a:rPr lang="en-US" sz="2000" b="1" dirty="0">
                <a:solidFill>
                  <a:schemeClr val="tx1">
                    <a:lumMod val="50000"/>
                    <a:lumOff val="50000"/>
                  </a:schemeClr>
                </a:solidFill>
              </a:rPr>
              <a:t>: CPR Feature Mask and Reflectivity</a:t>
            </a:r>
          </a:p>
          <a:p>
            <a:r>
              <a:rPr lang="en-US" sz="2000" b="1" dirty="0"/>
              <a:t>C-CD     </a:t>
            </a:r>
            <a:r>
              <a:rPr lang="en-US" sz="2000" b="1" dirty="0">
                <a:solidFill>
                  <a:schemeClr val="tx1">
                    <a:lumMod val="50000"/>
                    <a:lumOff val="50000"/>
                  </a:schemeClr>
                </a:solidFill>
              </a:rPr>
              <a:t>: Quality Controlled Doppler Measurements</a:t>
            </a:r>
          </a:p>
          <a:p>
            <a:r>
              <a:rPr lang="en-US" sz="2000" b="1" dirty="0"/>
              <a:t>C-TC      </a:t>
            </a:r>
            <a:r>
              <a:rPr lang="en-US" sz="2000" b="1" dirty="0">
                <a:solidFill>
                  <a:schemeClr val="tx1">
                    <a:lumMod val="50000"/>
                    <a:lumOff val="50000"/>
                  </a:schemeClr>
                </a:solidFill>
              </a:rPr>
              <a:t>: Target Classification</a:t>
            </a:r>
          </a:p>
          <a:p>
            <a:r>
              <a:rPr lang="en-US" sz="2000" b="1" dirty="0"/>
              <a:t>C-CLD   </a:t>
            </a:r>
            <a:r>
              <a:rPr lang="en-US" sz="2000" b="1" dirty="0">
                <a:solidFill>
                  <a:schemeClr val="tx1">
                    <a:lumMod val="50000"/>
                    <a:lumOff val="50000"/>
                  </a:schemeClr>
                </a:solidFill>
              </a:rPr>
              <a:t>: Cloud and precipitation retrieval</a:t>
            </a:r>
          </a:p>
          <a:p>
            <a:r>
              <a:rPr lang="en-US" sz="2000" b="1" dirty="0"/>
              <a:t>C-APC   </a:t>
            </a:r>
            <a:r>
              <a:rPr lang="en-US" sz="2000" b="1" dirty="0">
                <a:solidFill>
                  <a:schemeClr val="tx1">
                    <a:lumMod val="50000"/>
                    <a:lumOff val="50000"/>
                  </a:schemeClr>
                </a:solidFill>
              </a:rPr>
              <a:t>: Antenna pointing characterization</a:t>
            </a:r>
          </a:p>
          <a:p>
            <a:endParaRPr lang="en-US" sz="2000" b="1" dirty="0">
              <a:solidFill>
                <a:schemeClr val="tx1">
                  <a:lumMod val="50000"/>
                  <a:lumOff val="50000"/>
                </a:schemeClr>
              </a:solidFill>
            </a:endParaRPr>
          </a:p>
        </p:txBody>
      </p:sp>
      <p:sp>
        <p:nvSpPr>
          <p:cNvPr id="4" name="Slide Number Placeholder 3"/>
          <p:cNvSpPr>
            <a:spLocks noGrp="1"/>
          </p:cNvSpPr>
          <p:nvPr>
            <p:ph type="sldNum" sz="quarter" idx="12"/>
          </p:nvPr>
        </p:nvSpPr>
        <p:spPr/>
        <p:txBody>
          <a:bodyPr/>
          <a:lstStyle/>
          <a:p>
            <a:fld id="{3E9D0E30-8978-4A4F-8741-C7ED7010D0A7}" type="slidenum">
              <a:rPr lang="en-US" smtClean="0"/>
              <a:t>7</a:t>
            </a:fld>
            <a:endParaRPr lang="en-US"/>
          </a:p>
        </p:txBody>
      </p:sp>
      <p:sp>
        <p:nvSpPr>
          <p:cNvPr id="41" name="TextBox 40">
            <a:extLst>
              <a:ext uri="{FF2B5EF4-FFF2-40B4-BE49-F238E27FC236}">
                <a16:creationId xmlns:a16="http://schemas.microsoft.com/office/drawing/2014/main" id="{42AA8D45-4F2F-8449-AB83-3DF05FA763B9}"/>
              </a:ext>
            </a:extLst>
          </p:cNvPr>
          <p:cNvSpPr txBox="1"/>
          <p:nvPr/>
        </p:nvSpPr>
        <p:spPr>
          <a:xfrm>
            <a:off x="1960489" y="246033"/>
            <a:ext cx="7592849" cy="615553"/>
          </a:xfrm>
          <a:prstGeom prst="rect">
            <a:avLst/>
          </a:prstGeom>
          <a:noFill/>
        </p:spPr>
        <p:txBody>
          <a:bodyPr wrap="none" rtlCol="0">
            <a:spAutoFit/>
          </a:bodyPr>
          <a:lstStyle/>
          <a:p>
            <a:pPr algn="ctr"/>
            <a:r>
              <a:rPr lang="en-US" sz="3400" b="1" dirty="0"/>
              <a:t>CPR  PROCESSORS AND  DATA PRODUCTS</a:t>
            </a:r>
          </a:p>
        </p:txBody>
      </p:sp>
      <p:pic>
        <p:nvPicPr>
          <p:cNvPr id="46" name="Picture 45">
            <a:extLst>
              <a:ext uri="{FF2B5EF4-FFF2-40B4-BE49-F238E27FC236}">
                <a16:creationId xmlns:a16="http://schemas.microsoft.com/office/drawing/2014/main" id="{A69CDA22-16B1-CE4B-866E-9241B65873DE}"/>
              </a:ext>
            </a:extLst>
          </p:cNvPr>
          <p:cNvPicPr/>
          <p:nvPr/>
        </p:nvPicPr>
        <p:blipFill rotWithShape="1">
          <a:blip r:embed="rId2"/>
          <a:srcRect t="21247" r="62842" b="8373"/>
          <a:stretch/>
        </p:blipFill>
        <p:spPr>
          <a:xfrm>
            <a:off x="52527" y="6356350"/>
            <a:ext cx="1384387" cy="501650"/>
          </a:xfrm>
          <a:prstGeom prst="rect">
            <a:avLst/>
          </a:prstGeom>
        </p:spPr>
      </p:pic>
    </p:spTree>
    <p:extLst>
      <p:ext uri="{BB962C8B-B14F-4D97-AF65-F5344CB8AC3E}">
        <p14:creationId xmlns:p14="http://schemas.microsoft.com/office/powerpoint/2010/main" val="37970669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502452" y="246033"/>
            <a:ext cx="5234318" cy="615553"/>
          </a:xfrm>
          <a:prstGeom prst="rect">
            <a:avLst/>
          </a:prstGeom>
          <a:noFill/>
        </p:spPr>
        <p:txBody>
          <a:bodyPr wrap="none" rtlCol="0">
            <a:spAutoFit/>
          </a:bodyPr>
          <a:lstStyle/>
          <a:p>
            <a:pPr algn="ctr"/>
            <a:r>
              <a:rPr lang="en-US" sz="3400" b="1" dirty="0"/>
              <a:t>C-PRO: Description &amp; Status</a:t>
            </a:r>
          </a:p>
        </p:txBody>
      </p:sp>
      <p:sp>
        <p:nvSpPr>
          <p:cNvPr id="4" name="Slide Number Placeholder 3"/>
          <p:cNvSpPr>
            <a:spLocks noGrp="1"/>
          </p:cNvSpPr>
          <p:nvPr>
            <p:ph type="sldNum" sz="quarter" idx="12"/>
          </p:nvPr>
        </p:nvSpPr>
        <p:spPr/>
        <p:txBody>
          <a:bodyPr/>
          <a:lstStyle/>
          <a:p>
            <a:fld id="{3E9D0E30-8978-4A4F-8741-C7ED7010D0A7}" type="slidenum">
              <a:rPr lang="en-US" smtClean="0"/>
              <a:t>8</a:t>
            </a:fld>
            <a:endParaRPr lang="en-US"/>
          </a:p>
        </p:txBody>
      </p:sp>
      <p:sp>
        <p:nvSpPr>
          <p:cNvPr id="5" name="Rectangle 4">
            <a:extLst>
              <a:ext uri="{FF2B5EF4-FFF2-40B4-BE49-F238E27FC236}">
                <a16:creationId xmlns:a16="http://schemas.microsoft.com/office/drawing/2014/main" id="{BA1116B4-6D8B-0840-887D-3DDE4F9BF26C}"/>
              </a:ext>
            </a:extLst>
          </p:cNvPr>
          <p:cNvSpPr/>
          <p:nvPr/>
        </p:nvSpPr>
        <p:spPr>
          <a:xfrm>
            <a:off x="324591" y="1233953"/>
            <a:ext cx="11312235" cy="2677656"/>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DATA PRODUCTS</a:t>
            </a:r>
          </a:p>
          <a:p>
            <a:pPr lvl="0"/>
            <a:endParaRPr lang="en-CA" sz="2800" b="1" dirty="0">
              <a:latin typeface="Calibri" panose="020F0502020204030204" pitchFamily="34" charset="0"/>
              <a:ea typeface="Times New Roman" panose="02020603050405020304" pitchFamily="18" charset="0"/>
            </a:endParaRPr>
          </a:p>
          <a:p>
            <a:pPr marL="342900" lvl="0" indent="-342900">
              <a:buFont typeface="Wingdings" pitchFamily="2" charset="2"/>
              <a:buChar char="Ø"/>
            </a:pPr>
            <a:r>
              <a:rPr lang="en-CA" sz="2800" b="1" dirty="0">
                <a:solidFill>
                  <a:srgbClr val="C00000"/>
                </a:solidFill>
                <a:latin typeface="Calibri" panose="020F0502020204030204" pitchFamily="34" charset="0"/>
                <a:ea typeface="Times New Roman" panose="02020603050405020304" pitchFamily="18" charset="0"/>
              </a:rPr>
              <a:t>C-FMR</a:t>
            </a:r>
            <a:r>
              <a:rPr lang="en-CA" sz="2800" b="1" dirty="0">
                <a:latin typeface="Calibri" panose="020F0502020204030204" pitchFamily="34" charset="0"/>
                <a:ea typeface="Times New Roman" panose="02020603050405020304" pitchFamily="18" charset="0"/>
              </a:rPr>
              <a:t>:  </a:t>
            </a:r>
            <a:r>
              <a:rPr lang="en-CA" sz="2800" dirty="0">
                <a:latin typeface="Calibri" panose="020F0502020204030204" pitchFamily="34" charset="0"/>
                <a:ea typeface="Times New Roman" panose="02020603050405020304" pitchFamily="18" charset="0"/>
              </a:rPr>
              <a:t> Quality-controlled radar reflectivity factor with and without correction for gaseous attenuation, two-way gaseous attenuation, path integrated attenuation estimates and multiple-scattering flag. </a:t>
            </a:r>
          </a:p>
          <a:p>
            <a:pPr marL="342900" lvl="0" indent="-342900">
              <a:buFont typeface="Wingdings" pitchFamily="2" charset="2"/>
              <a:buChar char="Ø"/>
            </a:pPr>
            <a:endParaRPr lang="en-CA" sz="2800" dirty="0">
              <a:latin typeface="Times New Roman" panose="02020603050405020304" pitchFamily="18" charset="0"/>
              <a:ea typeface="Times New Roman" panose="02020603050405020304" pitchFamily="18" charset="0"/>
            </a:endParaRPr>
          </a:p>
        </p:txBody>
      </p:sp>
      <p:pic>
        <p:nvPicPr>
          <p:cNvPr id="7" name="Picture 6">
            <a:extLst>
              <a:ext uri="{FF2B5EF4-FFF2-40B4-BE49-F238E27FC236}">
                <a16:creationId xmlns:a16="http://schemas.microsoft.com/office/drawing/2014/main" id="{4E81281D-AD81-A84A-9AFD-7014BB09E983}"/>
              </a:ext>
            </a:extLst>
          </p:cNvPr>
          <p:cNvPicPr/>
          <p:nvPr/>
        </p:nvPicPr>
        <p:blipFill rotWithShape="1">
          <a:blip r:embed="rId2"/>
          <a:srcRect t="21247" r="62842" b="8373"/>
          <a:stretch/>
        </p:blipFill>
        <p:spPr>
          <a:xfrm>
            <a:off x="52527" y="6356350"/>
            <a:ext cx="1384387" cy="501650"/>
          </a:xfrm>
          <a:prstGeom prst="rect">
            <a:avLst/>
          </a:prstGeom>
        </p:spPr>
      </p:pic>
      <p:sp>
        <p:nvSpPr>
          <p:cNvPr id="9" name="Rectangle 8">
            <a:extLst>
              <a:ext uri="{FF2B5EF4-FFF2-40B4-BE49-F238E27FC236}">
                <a16:creationId xmlns:a16="http://schemas.microsoft.com/office/drawing/2014/main" id="{36127068-892C-2242-9CA4-952458A1D0BF}"/>
              </a:ext>
            </a:extLst>
          </p:cNvPr>
          <p:cNvSpPr/>
          <p:nvPr/>
        </p:nvSpPr>
        <p:spPr>
          <a:xfrm>
            <a:off x="302821" y="4151316"/>
            <a:ext cx="11312235" cy="2677656"/>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STATUS</a:t>
            </a:r>
          </a:p>
          <a:p>
            <a:pPr lvl="0"/>
            <a:r>
              <a:rPr lang="en-US" sz="2800" dirty="0">
                <a:solidFill>
                  <a:srgbClr val="002060"/>
                </a:solidFill>
              </a:rPr>
              <a:t>Testing and verification of all algorithms has been performed on the three reference scenes, with focus on PIA estimation, correction for gaseous attenuation and estimation of noise-free radar reflectivity factor. </a:t>
            </a:r>
            <a:endParaRPr lang="en-CA" sz="2800" b="1" dirty="0">
              <a:solidFill>
                <a:srgbClr val="002060"/>
              </a:solidFill>
              <a:latin typeface="Calibri" panose="020F0502020204030204" pitchFamily="34" charset="0"/>
              <a:ea typeface="Times New Roman" panose="02020603050405020304" pitchFamily="18" charset="0"/>
            </a:endParaRPr>
          </a:p>
          <a:p>
            <a:pPr lvl="0"/>
            <a:endParaRPr lang="en-CA" sz="2800" b="1" dirty="0">
              <a:solidFill>
                <a:srgbClr val="002060"/>
              </a:solidFill>
              <a:latin typeface="Calibri" panose="020F0502020204030204" pitchFamily="34" charset="0"/>
              <a:ea typeface="Times New Roman" panose="02020603050405020304" pitchFamily="18" charset="0"/>
            </a:endParaRPr>
          </a:p>
          <a:p>
            <a:pPr lvl="0"/>
            <a:endParaRPr lang="en-CA"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758696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flipV="1">
            <a:off x="0" y="897469"/>
            <a:ext cx="12192000" cy="26126"/>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502452" y="246033"/>
            <a:ext cx="5234318" cy="615553"/>
          </a:xfrm>
          <a:prstGeom prst="rect">
            <a:avLst/>
          </a:prstGeom>
          <a:noFill/>
        </p:spPr>
        <p:txBody>
          <a:bodyPr wrap="none" rtlCol="0">
            <a:spAutoFit/>
          </a:bodyPr>
          <a:lstStyle/>
          <a:p>
            <a:pPr algn="ctr"/>
            <a:r>
              <a:rPr lang="en-US" sz="3400" b="1" dirty="0"/>
              <a:t>C-PRO: Description &amp; Status</a:t>
            </a:r>
          </a:p>
        </p:txBody>
      </p:sp>
      <p:sp>
        <p:nvSpPr>
          <p:cNvPr id="4" name="Slide Number Placeholder 3"/>
          <p:cNvSpPr>
            <a:spLocks noGrp="1"/>
          </p:cNvSpPr>
          <p:nvPr>
            <p:ph type="sldNum" sz="quarter" idx="12"/>
          </p:nvPr>
        </p:nvSpPr>
        <p:spPr/>
        <p:txBody>
          <a:bodyPr/>
          <a:lstStyle/>
          <a:p>
            <a:fld id="{3E9D0E30-8978-4A4F-8741-C7ED7010D0A7}" type="slidenum">
              <a:rPr lang="en-US" smtClean="0"/>
              <a:t>9</a:t>
            </a:fld>
            <a:endParaRPr lang="en-US"/>
          </a:p>
        </p:txBody>
      </p:sp>
      <p:pic>
        <p:nvPicPr>
          <p:cNvPr id="7" name="Picture 6">
            <a:extLst>
              <a:ext uri="{FF2B5EF4-FFF2-40B4-BE49-F238E27FC236}">
                <a16:creationId xmlns:a16="http://schemas.microsoft.com/office/drawing/2014/main" id="{4E81281D-AD81-A84A-9AFD-7014BB09E983}"/>
              </a:ext>
            </a:extLst>
          </p:cNvPr>
          <p:cNvPicPr/>
          <p:nvPr/>
        </p:nvPicPr>
        <p:blipFill rotWithShape="1">
          <a:blip r:embed="rId2"/>
          <a:srcRect t="21247" r="62842" b="8373"/>
          <a:stretch/>
        </p:blipFill>
        <p:spPr>
          <a:xfrm>
            <a:off x="52527" y="6356350"/>
            <a:ext cx="1384387" cy="501650"/>
          </a:xfrm>
          <a:prstGeom prst="rect">
            <a:avLst/>
          </a:prstGeom>
        </p:spPr>
      </p:pic>
      <p:sp>
        <p:nvSpPr>
          <p:cNvPr id="8" name="Rectangle 7">
            <a:extLst>
              <a:ext uri="{FF2B5EF4-FFF2-40B4-BE49-F238E27FC236}">
                <a16:creationId xmlns:a16="http://schemas.microsoft.com/office/drawing/2014/main" id="{00DCA32C-F0FF-6249-AD95-9BE6CC8DF87E}"/>
              </a:ext>
            </a:extLst>
          </p:cNvPr>
          <p:cNvSpPr/>
          <p:nvPr/>
        </p:nvSpPr>
        <p:spPr>
          <a:xfrm>
            <a:off x="302821" y="4151316"/>
            <a:ext cx="11312235" cy="2677656"/>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STATUS</a:t>
            </a:r>
          </a:p>
          <a:p>
            <a:r>
              <a:rPr lang="en-US" sz="2800" dirty="0">
                <a:solidFill>
                  <a:srgbClr val="002060"/>
                </a:solidFill>
              </a:rPr>
              <a:t>Testing and verification of all algorithms has been performed on the three reference scenes. </a:t>
            </a:r>
            <a:r>
              <a:rPr lang="en-GB" sz="2800" dirty="0">
                <a:solidFill>
                  <a:srgbClr val="002060"/>
                </a:solidFill>
              </a:rPr>
              <a:t>In Progress: development of the sedimentation velocity best estimate suitable to be used in retrieval algorithms requiring Doppler information. </a:t>
            </a:r>
          </a:p>
          <a:p>
            <a:pPr lvl="0"/>
            <a:endParaRPr lang="en-CA" sz="2800" b="1" dirty="0">
              <a:latin typeface="Calibri" panose="020F0502020204030204" pitchFamily="34" charset="0"/>
              <a:ea typeface="Times New Roman" panose="02020603050405020304" pitchFamily="18" charset="0"/>
            </a:endParaRPr>
          </a:p>
        </p:txBody>
      </p:sp>
      <p:sp>
        <p:nvSpPr>
          <p:cNvPr id="9" name="Rectangle 8">
            <a:extLst>
              <a:ext uri="{FF2B5EF4-FFF2-40B4-BE49-F238E27FC236}">
                <a16:creationId xmlns:a16="http://schemas.microsoft.com/office/drawing/2014/main" id="{846374FD-39DE-3C49-9CBD-F13D97B6F1A5}"/>
              </a:ext>
            </a:extLst>
          </p:cNvPr>
          <p:cNvSpPr/>
          <p:nvPr/>
        </p:nvSpPr>
        <p:spPr>
          <a:xfrm>
            <a:off x="324591" y="1233953"/>
            <a:ext cx="11312235" cy="2677656"/>
          </a:xfrm>
          <a:prstGeom prst="rect">
            <a:avLst/>
          </a:prstGeom>
        </p:spPr>
        <p:txBody>
          <a:bodyPr wrap="square">
            <a:spAutoFit/>
          </a:bodyPr>
          <a:lstStyle/>
          <a:p>
            <a:pPr lvl="0"/>
            <a:r>
              <a:rPr lang="en-CA" sz="2800" b="1" dirty="0">
                <a:latin typeface="Calibri" panose="020F0502020204030204" pitchFamily="34" charset="0"/>
                <a:ea typeface="Times New Roman" panose="02020603050405020304" pitchFamily="18" charset="0"/>
              </a:rPr>
              <a:t>DATA PRODUCTS</a:t>
            </a:r>
          </a:p>
          <a:p>
            <a:pPr lvl="0"/>
            <a:endParaRPr lang="en-CA" sz="2800" b="1" dirty="0">
              <a:latin typeface="Calibri" panose="020F0502020204030204" pitchFamily="34" charset="0"/>
              <a:ea typeface="Times New Roman" panose="02020603050405020304" pitchFamily="18" charset="0"/>
            </a:endParaRPr>
          </a:p>
          <a:p>
            <a:pPr marL="342900" lvl="0" indent="-342900">
              <a:buFont typeface="Wingdings" pitchFamily="2" charset="2"/>
              <a:buChar char="Ø"/>
            </a:pPr>
            <a:r>
              <a:rPr lang="en-CA" sz="2800" b="1" dirty="0">
                <a:solidFill>
                  <a:srgbClr val="C00000"/>
                </a:solidFill>
                <a:latin typeface="Calibri" panose="020F0502020204030204" pitchFamily="34" charset="0"/>
                <a:ea typeface="Times New Roman" panose="02020603050405020304" pitchFamily="18" charset="0"/>
              </a:rPr>
              <a:t>C-CD</a:t>
            </a:r>
            <a:r>
              <a:rPr lang="en-CA" sz="2800" b="1" dirty="0">
                <a:latin typeface="Calibri" panose="020F0502020204030204" pitchFamily="34" charset="0"/>
                <a:ea typeface="Times New Roman" panose="02020603050405020304" pitchFamily="18" charset="0"/>
              </a:rPr>
              <a:t>: </a:t>
            </a:r>
            <a:r>
              <a:rPr lang="en-CA" sz="2800" dirty="0">
                <a:latin typeface="Calibri" panose="020F0502020204030204" pitchFamily="34" charset="0"/>
                <a:ea typeface="Times New Roman" panose="02020603050405020304" pitchFamily="18" charset="0"/>
              </a:rPr>
              <a:t>Bias-free</a:t>
            </a:r>
            <a:r>
              <a:rPr lang="en-CA" sz="2800" b="1" dirty="0">
                <a:latin typeface="Calibri" panose="020F0502020204030204" pitchFamily="34" charset="0"/>
                <a:ea typeface="Times New Roman" panose="02020603050405020304" pitchFamily="18" charset="0"/>
              </a:rPr>
              <a:t> </a:t>
            </a:r>
            <a:r>
              <a:rPr lang="en-CA" sz="2800" dirty="0">
                <a:latin typeface="Calibri" panose="020F0502020204030204" pitchFamily="34" charset="0"/>
                <a:ea typeface="Times New Roman" panose="02020603050405020304" pitchFamily="18" charset="0"/>
              </a:rPr>
              <a:t>Doppler velocity estimates after correction for antenna </a:t>
            </a:r>
            <a:r>
              <a:rPr lang="en-CA" sz="2800" dirty="0" err="1">
                <a:latin typeface="Calibri" panose="020F0502020204030204" pitchFamily="34" charset="0"/>
                <a:ea typeface="Times New Roman" panose="02020603050405020304" pitchFamily="18" charset="0"/>
              </a:rPr>
              <a:t>mispointing</a:t>
            </a:r>
            <a:r>
              <a:rPr lang="en-CA" sz="2800" dirty="0">
                <a:latin typeface="Calibri" panose="020F0502020204030204" pitchFamily="34" charset="0"/>
                <a:ea typeface="Times New Roman" panose="02020603050405020304" pitchFamily="18" charset="0"/>
              </a:rPr>
              <a:t>, non-uniform beam filling and velocity folding.  It provides the best estimates of quality-controlled Doppler velocity as well as the sedimentation velocity estimates. </a:t>
            </a:r>
            <a:endParaRPr lang="en-CA"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589033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TotalTime>
  <Words>2280</Words>
  <Application>Microsoft Macintosh PowerPoint</Application>
  <PresentationFormat>Widescreen</PresentationFormat>
  <Paragraphs>382</Paragraphs>
  <Slides>32</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Calibri Light</vt:lpstr>
      <vt:lpstr>Candara</vt:lpstr>
      <vt:lpstr>NotesEsa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Pavlos  Kollias</cp:lastModifiedBy>
  <cp:revision>75</cp:revision>
  <dcterms:created xsi:type="dcterms:W3CDTF">2021-03-05T23:20:16Z</dcterms:created>
  <dcterms:modified xsi:type="dcterms:W3CDTF">2021-03-10T12:59:14Z</dcterms:modified>
</cp:coreProperties>
</file>